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81" r:id="rId5"/>
    <p:sldId id="264" r:id="rId6"/>
    <p:sldId id="276" r:id="rId7"/>
    <p:sldId id="277" r:id="rId8"/>
    <p:sldId id="278" r:id="rId9"/>
    <p:sldId id="279" r:id="rId10"/>
    <p:sldId id="266" r:id="rId11"/>
    <p:sldId id="268" r:id="rId12"/>
    <p:sldId id="269" r:id="rId13"/>
    <p:sldId id="270" r:id="rId14"/>
    <p:sldId id="280" r:id="rId15"/>
    <p:sldId id="282" r:id="rId16"/>
    <p:sldId id="274" r:id="rId17"/>
    <p:sldId id="283" r:id="rId18"/>
    <p:sldId id="284" r:id="rId19"/>
    <p:sldId id="285" r:id="rId20"/>
    <p:sldId id="286" r:id="rId21"/>
    <p:sldId id="287" r:id="rId22"/>
    <p:sldId id="288" r:id="rId23"/>
    <p:sldId id="289" r:id="rId24"/>
  </p:sldIdLst>
  <p:sldSz cx="12188825" cy="6858000"/>
  <p:notesSz cx="6769100" cy="9906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>
        <p:scale>
          <a:sx n="81" d="100"/>
          <a:sy n="81" d="100"/>
        </p:scale>
        <p:origin x="-300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pPr algn="r" rtl="0"/>
              <a:t>01.12.2016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pPr algn="r" rtl="0"/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5A54A38-064E-4FD3-ADDA-813D070CCDEC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96D35B-A72A-47CE-BC7F-8E47A98042F7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29E139-3DCD-45B3-A256-BC4A45460039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3A3AD06-A2F7-42F2-8394-5FE48A31B1CA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E9F9B5-42A6-4D3C-A117-7204DD0BD50D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01.12.2016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248072"/>
            <a:ext cx="3023878" cy="101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9557" y="1804801"/>
            <a:ext cx="4749710" cy="5154869"/>
          </a:xfrm>
          <a:prstGeom prst="rect">
            <a:avLst/>
          </a:prstGeom>
          <a:effectLst>
            <a:reflection stA="48000" endPos="65000" dir="5400000" sy="-100000" algn="bl" rotWithShape="0"/>
            <a:softEdge rad="5207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48000" y="389029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10-ая ежегодная ЦЕРЕМОНИЯ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НАГРАЖДЕНИЯ ПОБЕДИТЕЛЕЙ КОНКУРСА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6225" y="5229200"/>
            <a:ext cx="1736374" cy="923330"/>
          </a:xfrm>
          <a:prstGeom prst="rect">
            <a:avLst/>
          </a:prstGeom>
          <a:noFill/>
          <a:effectLst>
            <a:glow rad="127000">
              <a:schemeClr val="accent5"/>
            </a:glow>
            <a:outerShdw blurRad="50800" dist="50800" dir="165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690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86060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«ЛУЧШИЙ СПЕЦИАЛИЗИРОВАННЫЙ КНИЖНЫЙ 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МАГАЗИН»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7748" y="1988840"/>
            <a:ext cx="6092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</a:t>
            </a:r>
            <a:r>
              <a:rPr lang="ru-RU" b="1" dirty="0" smtClean="0"/>
              <a:t>онкурсная </a:t>
            </a:r>
            <a:r>
              <a:rPr lang="ru-RU" b="1" dirty="0"/>
              <a:t>группа: книжные  магазины </a:t>
            </a:r>
          </a:p>
          <a:p>
            <a:r>
              <a:rPr lang="ru-RU" b="1" dirty="0"/>
              <a:t>с товарооборотом до 10 </a:t>
            </a:r>
            <a:r>
              <a:rPr lang="ru-RU" b="1" dirty="0" smtClean="0"/>
              <a:t>млн </a:t>
            </a:r>
            <a:r>
              <a:rPr lang="ru-RU" b="1" dirty="0"/>
              <a:t>рублей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36" y="4856532"/>
            <a:ext cx="2721124" cy="183239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3429000"/>
            <a:ext cx="3090037" cy="118770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64227" y="5357228"/>
            <a:ext cx="3889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Книжный магазин-клуб </a:t>
            </a:r>
          </a:p>
          <a:p>
            <a:r>
              <a:rPr lang="ru-RU" b="1" dirty="0"/>
              <a:t>«</a:t>
            </a:r>
            <a:r>
              <a:rPr lang="ru-RU" b="1" dirty="0" err="1" smtClean="0"/>
              <a:t>Гиперион</a:t>
            </a:r>
            <a:r>
              <a:rPr lang="ru-RU" b="1" dirty="0"/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4227" y="3792017"/>
            <a:ext cx="3637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«Школа семи гномов»</a:t>
            </a:r>
          </a:p>
        </p:txBody>
      </p:sp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46340" y="438266"/>
            <a:ext cx="588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3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ПОБЕДИТЕЛЬ</a:t>
            </a:r>
            <a:endParaRPr lang="ru-RU" sz="5400" spc="3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934" y="2708920"/>
            <a:ext cx="6071461" cy="24098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43246" y="1640917"/>
            <a:ext cx="7560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«Школа семи гномов</a:t>
            </a:r>
            <a:r>
              <a:rPr lang="ru-RU" sz="3200" b="1" dirty="0" smtClean="0"/>
              <a:t>» в Мневниках</a:t>
            </a:r>
            <a:endParaRPr lang="ru-RU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43246" y="5445224"/>
            <a:ext cx="9265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Адрес: ул. Мневники д.7 корп. 2</a:t>
            </a:r>
          </a:p>
          <a:p>
            <a:r>
              <a:rPr lang="ru-RU" b="1" dirty="0"/>
              <a:t>Директор: Суханова Екатерина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7999" y="404664"/>
            <a:ext cx="9140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«ЛУЧШИЙ СПЕЦИАЛИСТ КНИЖНОЙ ТОРГОВЛИ»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4292" y="207177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КОНКУРСНЫЕ ГРУППЫ: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78388" y="2924944"/>
            <a:ext cx="59634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endParaRPr lang="ru-RU" sz="3200" b="1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3200" b="1" dirty="0" smtClean="0"/>
              <a:t>«</a:t>
            </a:r>
            <a:r>
              <a:rPr lang="ru-RU" sz="3200" b="1" dirty="0"/>
              <a:t>ЛУЧШИЙ ПРОДАВЕЦ» </a:t>
            </a:r>
            <a:endParaRPr lang="ru-RU" sz="3200" b="1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3200" b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3200" b="1" dirty="0" smtClean="0"/>
              <a:t>«</a:t>
            </a:r>
            <a:r>
              <a:rPr lang="ru-RU" sz="3200" b="1" dirty="0"/>
              <a:t>ЛУЧШИЙ РУКОВОДИТЕЛЬ»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245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2129" y="1340768"/>
            <a:ext cx="43652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Константинова </a:t>
            </a:r>
          </a:p>
          <a:p>
            <a:r>
              <a:rPr lang="ru-RU" sz="3200" b="1" dirty="0"/>
              <a:t>Татьяна Викторовна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348" y="1340768"/>
            <a:ext cx="3074779" cy="4661762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2129" y="2420888"/>
            <a:ext cx="356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/>
              <a:t>Продавец-кассир магазина </a:t>
            </a:r>
            <a:endParaRPr lang="ru-RU" sz="1800" b="1" dirty="0" smtClean="0"/>
          </a:p>
          <a:p>
            <a:r>
              <a:rPr lang="ru-RU" sz="1800" b="1" dirty="0" smtClean="0"/>
              <a:t>«</a:t>
            </a:r>
            <a:r>
              <a:rPr lang="ru-RU" sz="1800" b="1" dirty="0"/>
              <a:t>Новый книжный» </a:t>
            </a:r>
          </a:p>
          <a:p>
            <a:r>
              <a:rPr lang="ru-RU" sz="1800" b="1" dirty="0"/>
              <a:t>на Кантемировской.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129" y="4802201"/>
            <a:ext cx="508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«Читаю много и не могу без чтения, </a:t>
            </a:r>
          </a:p>
          <a:p>
            <a:r>
              <a:rPr lang="ru-RU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сказать, </a:t>
            </a:r>
          </a:p>
          <a:p>
            <a:r>
              <a:rPr lang="ru-RU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имею зависимость»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5780" y="135055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«ЛУЧШИЙ СПЕЦИАЛИСТ КНИЖНОЙ ТОРГОВЛИ»</a:t>
            </a:r>
            <a:endParaRPr lang="ru-RU" sz="28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7014" y="332656"/>
            <a:ext cx="8724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«ЛУЧШИЙ СПЕЦИАЛИСТ КНИЖНОЙ ТОРГОВЛИ»</a:t>
            </a:r>
            <a:endParaRPr lang="ru-RU" sz="28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910" y="1914712"/>
            <a:ext cx="4705712" cy="3135436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8434" y="1914712"/>
            <a:ext cx="43332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/>
              <a:t>Дорожкина</a:t>
            </a:r>
            <a:r>
              <a:rPr lang="ru-RU" sz="3200" b="1" dirty="0"/>
              <a:t> Татьяна</a:t>
            </a:r>
          </a:p>
          <a:p>
            <a:r>
              <a:rPr lang="ru-RU" sz="3200" b="1" dirty="0"/>
              <a:t>Александровна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864" y="3269396"/>
            <a:ext cx="2892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Продавец магазина </a:t>
            </a:r>
          </a:p>
          <a:p>
            <a:r>
              <a:rPr lang="ru-RU" sz="2000" b="1" dirty="0"/>
              <a:t>«Молодая гвардия»</a:t>
            </a:r>
          </a:p>
        </p:txBody>
      </p:sp>
    </p:spTree>
    <p:extLst>
      <p:ext uri="{BB962C8B-B14F-4D97-AF65-F5344CB8AC3E}">
        <p14:creationId xmlns:p14="http://schemas.microsoft.com/office/powerpoint/2010/main" val="2355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42292" y="260648"/>
            <a:ext cx="9408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«ЛУЧШИЙ СПЕЦИАЛИСТ КНИЖНОЙ ТОРГОВЛИ»</a:t>
            </a:r>
            <a:endParaRPr lang="ru-RU" sz="28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152" y="1936229"/>
            <a:ext cx="40975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Шеремет Алексей</a:t>
            </a:r>
            <a:br>
              <a:rPr lang="ru-RU" sz="3200" b="1" dirty="0"/>
            </a:br>
            <a:r>
              <a:rPr lang="ru-RU" sz="3200" b="1" dirty="0"/>
              <a:t>Евгеньевич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152" y="3933056"/>
            <a:ext cx="293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Администратор </a:t>
            </a:r>
            <a:endParaRPr lang="ru-RU" sz="2000" b="1" dirty="0" smtClean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магазине Додо/</a:t>
            </a:r>
            <a:r>
              <a:rPr lang="ru-RU" sz="2000" b="1" dirty="0" err="1"/>
              <a:t>Зил</a:t>
            </a:r>
            <a:endParaRPr lang="ru-R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8"/>
          <a:stretch/>
        </p:blipFill>
        <p:spPr bwMode="auto">
          <a:xfrm>
            <a:off x="4798268" y="1628800"/>
            <a:ext cx="3744000" cy="3552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756" y="167493"/>
            <a:ext cx="8724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«ЛУЧШИЙ СПЕЦИАЛИСТ КНИЖНОЙ ТОРГОВЛИ»</a:t>
            </a:r>
            <a:endParaRPr lang="ru-RU" sz="28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204" y="1484784"/>
            <a:ext cx="4725558" cy="4653136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9756" y="2204864"/>
            <a:ext cx="36744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Логунов Максим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Сергеевич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756" y="3539869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Управляющий магазина </a:t>
            </a:r>
          </a:p>
          <a:p>
            <a:r>
              <a:rPr lang="ru-RU" sz="2000" b="1" dirty="0"/>
              <a:t>«Республика» на Тверской</a:t>
            </a:r>
          </a:p>
        </p:txBody>
      </p:sp>
    </p:spTree>
    <p:extLst>
      <p:ext uri="{BB962C8B-B14F-4D97-AF65-F5344CB8AC3E}">
        <p14:creationId xmlns:p14="http://schemas.microsoft.com/office/powerpoint/2010/main" val="9975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4052" y="188640"/>
            <a:ext cx="622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«Открытие года»</a:t>
            </a:r>
            <a:endParaRPr lang="ru-RU" sz="32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549" y="2492896"/>
            <a:ext cx="7919390" cy="3926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1000" y="1412776"/>
            <a:ext cx="3932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 «Читай-город»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ТЦ «Европейский»</a:t>
            </a:r>
          </a:p>
        </p:txBody>
      </p:sp>
    </p:spTree>
    <p:extLst>
      <p:ext uri="{BB962C8B-B14F-4D97-AF65-F5344CB8AC3E}">
        <p14:creationId xmlns:p14="http://schemas.microsoft.com/office/powerpoint/2010/main" val="15414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виток: горизонтальный 10"/>
          <p:cNvSpPr/>
          <p:nvPr/>
        </p:nvSpPr>
        <p:spPr>
          <a:xfrm>
            <a:off x="4006180" y="4509120"/>
            <a:ext cx="8064896" cy="2016224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2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верность традиции, бесконечную преданность делу и в честь 50-летнего юбилея!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2383" y="548680"/>
            <a:ext cx="6593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СПЕЦИАЛЬНЫЙ ДИПЛОМ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4044" y="2348880"/>
            <a:ext cx="5830149" cy="2326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0351" y="1622824"/>
            <a:ext cx="4118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Дом книги «Медведково»</a:t>
            </a:r>
          </a:p>
        </p:txBody>
      </p:sp>
    </p:spTree>
    <p:extLst>
      <p:ext uri="{BB962C8B-B14F-4D97-AF65-F5344CB8AC3E}">
        <p14:creationId xmlns:p14="http://schemas.microsoft.com/office/powerpoint/2010/main" val="11428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813" y="260648"/>
            <a:ext cx="1080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Голосование на портале «Активный Гражданин»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19" y="1340768"/>
            <a:ext cx="7463154" cy="5040559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6238428" y="2097016"/>
            <a:ext cx="2376264" cy="620719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36" y="2717735"/>
            <a:ext cx="3756199" cy="762978"/>
          </a:xfrm>
          <a:prstGeom prst="rect">
            <a:avLst/>
          </a:prstGeom>
          <a:ln w="34925">
            <a:solidFill>
              <a:schemeClr val="dk1">
                <a:alpha val="98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212127" y="1681517"/>
            <a:ext cx="355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50" dirty="0" smtClean="0"/>
              <a:t>Торговый дом</a:t>
            </a:r>
          </a:p>
          <a:p>
            <a:pPr algn="ctr"/>
            <a:r>
              <a:rPr lang="ru-RU" b="1" spc="-150" dirty="0" smtClean="0"/>
              <a:t>«БИБЛИО-ГЛОБУС»</a:t>
            </a:r>
            <a:endParaRPr lang="ru-RU" b="1" spc="-150" dirty="0"/>
          </a:p>
        </p:txBody>
      </p:sp>
    </p:spTree>
    <p:extLst>
      <p:ext uri="{BB962C8B-B14F-4D97-AF65-F5344CB8AC3E}">
        <p14:creationId xmlns:p14="http://schemas.microsoft.com/office/powerpoint/2010/main" val="13790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6220" y="548680"/>
            <a:ext cx="7008574" cy="5904656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/>
          <a:lstStyle/>
          <a:p>
            <a:pPr algn="ctr" rtl="0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НОМИНАЦИИ КОНКУРСА</a:t>
            </a:r>
          </a:p>
          <a:p>
            <a:pPr marL="457200" indent="-457200" algn="r" rtl="0">
              <a:buFont typeface="Courier New" panose="02070309020205020404" pitchFamily="49" charset="0"/>
              <a:buChar char="o"/>
            </a:pPr>
            <a:endParaRPr lang="ru-RU" dirty="0"/>
          </a:p>
          <a:p>
            <a:pPr marL="457200" indent="-457200" rtl="0">
              <a:buFont typeface="Courier New" panose="02070309020205020404" pitchFamily="49" charset="0"/>
              <a:buChar char="o"/>
            </a:pPr>
            <a:r>
              <a:rPr lang="ru-RU" b="1" spc="-150" dirty="0"/>
              <a:t>ЛУЧШИЙ МАГАЗИН ОБЩЕГО ПРОФИЛЯ</a:t>
            </a:r>
          </a:p>
          <a:p>
            <a:pPr marL="457200" indent="-457200" rtl="0">
              <a:buFont typeface="Courier New" panose="02070309020205020404" pitchFamily="49" charset="0"/>
              <a:buChar char="o"/>
            </a:pPr>
            <a:endParaRPr lang="ru-RU" b="1" spc="-150" dirty="0"/>
          </a:p>
          <a:p>
            <a:pPr marL="457200" indent="-457200" rtl="0">
              <a:buFont typeface="Courier New" panose="02070309020205020404" pitchFamily="49" charset="0"/>
              <a:buChar char="o"/>
            </a:pPr>
            <a:endParaRPr lang="ru-RU" b="1" spc="-150" dirty="0"/>
          </a:p>
          <a:p>
            <a:pPr marL="457200" indent="-457200" rtl="0">
              <a:buFont typeface="Courier New" panose="02070309020205020404" pitchFamily="49" charset="0"/>
              <a:buChar char="o"/>
            </a:pPr>
            <a:r>
              <a:rPr lang="ru-RU" b="1" spc="-150" dirty="0"/>
              <a:t>ЛУЧШИЙ СПЕЦИАЛИЗИРОВАННЫЙ МАГАЗИН</a:t>
            </a:r>
          </a:p>
          <a:p>
            <a:pPr marL="457200" indent="-457200" rtl="0">
              <a:buFont typeface="Courier New" panose="02070309020205020404" pitchFamily="49" charset="0"/>
              <a:buChar char="o"/>
            </a:pPr>
            <a:endParaRPr lang="ru-RU" b="1" spc="-150" dirty="0"/>
          </a:p>
          <a:p>
            <a:pPr marL="457200" indent="-457200" rtl="0">
              <a:buFont typeface="Courier New" panose="02070309020205020404" pitchFamily="49" charset="0"/>
              <a:buChar char="o"/>
            </a:pPr>
            <a:endParaRPr lang="ru-RU" b="1" spc="-150" dirty="0"/>
          </a:p>
          <a:p>
            <a:pPr marL="457200" indent="-457200" rtl="0">
              <a:buFont typeface="Courier New" panose="02070309020205020404" pitchFamily="49" charset="0"/>
              <a:buChar char="o"/>
            </a:pPr>
            <a:r>
              <a:rPr lang="ru-RU" b="1" spc="-150" dirty="0"/>
              <a:t>ЛУЧШИЙ СПЕЦИАЛИСТ КНИЖНОЙ ТОРГОВЛИ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248072"/>
            <a:ext cx="3023878" cy="1018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9557" y="1804801"/>
            <a:ext cx="4749710" cy="5154869"/>
          </a:xfrm>
          <a:prstGeom prst="rect">
            <a:avLst/>
          </a:prstGeom>
          <a:effectLst>
            <a:reflection stA="48000" endPos="65000" dir="5400000" sy="-100000" algn="bl" rotWithShape="0"/>
            <a:softEdge rad="5207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48000" y="389029"/>
            <a:ext cx="6092825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ЦЕРЕМОНИЯ НАГРАЖДЕНИЯ ПОБЕДИТЕЛЕЙ КОНКУРСА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26225" y="5229200"/>
            <a:ext cx="1736374" cy="923330"/>
          </a:xfrm>
          <a:prstGeom prst="rect">
            <a:avLst/>
          </a:prstGeom>
          <a:noFill/>
          <a:effectLst>
            <a:glow rad="127000">
              <a:schemeClr val="accent5"/>
            </a:glow>
            <a:outerShdw blurRad="50800" dist="50800" dir="16500000" algn="ctr" rotWithShape="0">
              <a:srgbClr val="000000">
                <a:alpha val="43137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2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571" y="126752"/>
            <a:ext cx="11547683" cy="732013"/>
          </a:xfrm>
          <a:ln>
            <a:solidFill>
              <a:srgbClr val="000066"/>
            </a:solidFill>
          </a:ln>
        </p:spPr>
        <p:txBody>
          <a:bodyPr rtlCol="0">
            <a:normAutofit/>
          </a:bodyPr>
          <a:lstStyle/>
          <a:p>
            <a:pPr algn="ctr"/>
            <a:r>
              <a:rPr lang="ru-RU" sz="3200" b="1" spc="-300" dirty="0">
                <a:ln w="10160">
                  <a:solidFill>
                    <a:srgbClr val="000066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НОМИНАЦИЯ «ЛУЧШИЙ </a:t>
            </a:r>
            <a:r>
              <a:rPr lang="ru-RU" sz="3200" b="1" spc="-300" dirty="0">
                <a:ln w="0">
                  <a:solidFill>
                    <a:srgbClr val="000066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КНИЖНЫЙ</a:t>
            </a:r>
            <a:r>
              <a:rPr lang="ru-RU" sz="3200" b="1" spc="-300" dirty="0">
                <a:ln w="10160">
                  <a:solidFill>
                    <a:srgbClr val="000066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МАГАЗИН ОБЩЕГО ПРОФИЛЯ»</a:t>
            </a:r>
            <a:endParaRPr lang="ru-RU" sz="3200" b="1" dirty="0">
              <a:ln w="10160">
                <a:solidFill>
                  <a:srgbClr val="000066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236953" y="1062653"/>
            <a:ext cx="859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КОНКУРСНАЯ ГРУППА: КНИЖНЫЕ  МАГАЗИНЫ С ТОВАРООБОРОТОМ  БОЛЕЕ 50 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МЛН </a:t>
            </a:r>
            <a:r>
              <a:rPr lang="ru-RU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РУБЛЕЙ</a:t>
            </a:r>
          </a:p>
          <a:p>
            <a:pPr algn="r"/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89" y="1653913"/>
            <a:ext cx="1615580" cy="161558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6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041" y="3430465"/>
            <a:ext cx="1798476" cy="1804572"/>
          </a:xfrm>
          <a:prstGeom prst="rect">
            <a:avLst/>
          </a:prstGeom>
          <a:ln w="41275"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-410" t="15756" r="-410" b="15756"/>
          <a:stretch/>
        </p:blipFill>
        <p:spPr>
          <a:xfrm>
            <a:off x="1278615" y="5442673"/>
            <a:ext cx="3187329" cy="129614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80113" y="223603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«РЕСПУБЛИКА» </a:t>
            </a:r>
            <a:r>
              <a:rPr lang="ru-RU" sz="3200" b="1" dirty="0"/>
              <a:t>НА ТВЕРСКОЙ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8268" y="3771209"/>
            <a:ext cx="722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ДОМ КНИГИ «</a:t>
            </a:r>
            <a:r>
              <a:rPr lang="ru-RU" sz="3200" b="1" dirty="0" smtClean="0"/>
              <a:t>МОЛОДАЯ ГВАРДИЯ</a:t>
            </a:r>
            <a:r>
              <a:rPr lang="ru-RU" sz="3200" b="1" dirty="0"/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1760" y="5733256"/>
            <a:ext cx="5950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ДОМ КНИГИ «МЕДВЕДКОВО»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90130" y="83954"/>
            <a:ext cx="4629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ПОБЕДИТЕЛЬ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6419" y="5875039"/>
            <a:ext cx="5707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Директор: Беликова Нина Егоровна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755" y="3404203"/>
            <a:ext cx="1711325" cy="171608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dk1">
                <a:alpha val="99000"/>
              </a:schemeClr>
            </a:solidFill>
            <a:prstDash val="solid"/>
          </a:ln>
          <a:effectLst>
            <a:softEdge rad="0"/>
          </a:effectLst>
        </p:spPr>
      </p:pic>
      <p:sp>
        <p:nvSpPr>
          <p:cNvPr id="12" name="TextBox 11"/>
          <p:cNvSpPr txBox="1"/>
          <p:nvPr/>
        </p:nvSpPr>
        <p:spPr>
          <a:xfrm>
            <a:off x="7282110" y="5445224"/>
            <a:ext cx="461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Адрес: Большая </a:t>
            </a:r>
            <a:r>
              <a:rPr lang="ru-RU" b="1" dirty="0" smtClean="0"/>
              <a:t>Полянка</a:t>
            </a:r>
            <a:r>
              <a:rPr lang="ru-RU" b="1" dirty="0"/>
              <a:t>, 28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3" r="15435"/>
          <a:stretch/>
        </p:blipFill>
        <p:spPr>
          <a:xfrm>
            <a:off x="3286100" y="1292787"/>
            <a:ext cx="6525912" cy="3835084"/>
          </a:xfrm>
          <a:prstGeom prst="rect">
            <a:avLst/>
          </a:prstGeom>
          <a:ln w="9525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474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4012" y="45543"/>
            <a:ext cx="9471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«ЛУЧШИЙ КНИЖНЫЙ </a:t>
            </a:r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МАГАЗИН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ОБЩЕГО </a:t>
            </a: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ПРОФИЛЯ»</a:t>
            </a:r>
          </a:p>
          <a:p>
            <a:pPr algn="ctr"/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550" y="2528900"/>
            <a:ext cx="2016224" cy="2016224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620" y="4941168"/>
            <a:ext cx="3581882" cy="1754978"/>
          </a:xfrm>
          <a:prstGeom prst="rect">
            <a:avLst/>
          </a:prstGeom>
          <a:ln w="25400">
            <a:solidFill>
              <a:schemeClr val="dk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909023" y="3321001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«СПРИНТ»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АЭРОПОРТУ ДОМОДЕДОВО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6179" y="5733257"/>
            <a:ext cx="5663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«ЧИТАЙ-ГОРОД»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ТИМИРЯЗЕВСКОЙ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0076" y="1384320"/>
            <a:ext cx="8895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конкурсная группа: книжные  магазины </a:t>
            </a:r>
          </a:p>
          <a:p>
            <a:pPr algn="r"/>
            <a:r>
              <a:rPr lang="ru-RU" sz="2000" b="1" dirty="0"/>
              <a:t>с товарооборотом от 10 до 50 </a:t>
            </a:r>
            <a:r>
              <a:rPr lang="ru-RU" sz="2000" b="1" dirty="0" smtClean="0"/>
              <a:t>млн </a:t>
            </a:r>
            <a:r>
              <a:rPr lang="ru-RU" sz="2000" b="1" dirty="0"/>
              <a:t>рублей</a:t>
            </a:r>
          </a:p>
          <a:p>
            <a:pPr algn="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7134" y="186575"/>
            <a:ext cx="6174557" cy="1376884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ПОБЕДИТЕЛЬ</a:t>
            </a:r>
            <a: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  <a:reflection blurRad="6350" stA="55000" endA="300" endPos="45500" dir="5400000" sy="-100000" algn="bl" rotWithShape="0"/>
                </a:effectLst>
              </a:rPr>
            </a:br>
            <a:endParaRPr lang="ru-RU" dirty="0">
              <a:effectLst>
                <a:outerShdw dist="38100" dir="2640000" algn="bl" rotWithShape="0">
                  <a:schemeClr val="accent1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184" y="4126514"/>
            <a:ext cx="2309074" cy="1134444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92015" y="966111"/>
            <a:ext cx="580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«ЧИТАЙ-ГОРОД»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ТИМИРЯЗЕВСКОЙ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300" y="1476326"/>
            <a:ext cx="5068399" cy="3801299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>
            <a:glow>
              <a:schemeClr val="accent1">
                <a:alpha val="40000"/>
              </a:schemeClr>
            </a:glow>
            <a:reflection stA="0" endPos="65000" dist="50800" dir="5400000" sy="-100000" algn="bl" rotWithShape="0"/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34373" y="5753342"/>
            <a:ext cx="716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Адрес: Дмитровское шоссе, 15</a:t>
            </a:r>
          </a:p>
          <a:p>
            <a:r>
              <a:rPr lang="ru-RU" b="1" dirty="0"/>
              <a:t>Директор: Смирнова Елена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134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778" y="1105941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конкурсная группа: книжные  магазины </a:t>
            </a:r>
          </a:p>
          <a:p>
            <a:r>
              <a:rPr lang="ru-RU" b="1" dirty="0"/>
              <a:t>с товарооборотом до 10 </a:t>
            </a:r>
            <a:r>
              <a:rPr lang="ru-RU" b="1" dirty="0" smtClean="0"/>
              <a:t>млн </a:t>
            </a:r>
            <a:r>
              <a:rPr lang="ru-RU" b="1" dirty="0"/>
              <a:t>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818356" y="188640"/>
            <a:ext cx="969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«ЛУЧШИЙ КНИЖНЫЙ </a:t>
            </a:r>
          </a:p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МАГАЗИН ОБЩЕГО ПРОФИЛЯ»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06" y="2464590"/>
            <a:ext cx="4785775" cy="1012024"/>
          </a:xfrm>
          <a:prstGeom prst="rect">
            <a:avLst/>
          </a:prstGeom>
          <a:ln w="44450">
            <a:solidFill>
              <a:schemeClr val="dk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06" y="4005064"/>
            <a:ext cx="2231329" cy="2408129"/>
          </a:xfrm>
          <a:prstGeom prst="rect">
            <a:avLst/>
          </a:prstGeom>
          <a:ln w="44450">
            <a:solidFill>
              <a:schemeClr val="dk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86303" y="4793629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Книжный магазин-лекторий «Читалка»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587" y="2555104"/>
            <a:ext cx="3034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Детский книжный</a:t>
            </a:r>
          </a:p>
          <a:p>
            <a:r>
              <a:rPr lang="ru-RU" b="1" dirty="0"/>
              <a:t>магазин «Бампер»</a:t>
            </a: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6"/>
          <p:cNvSpPr>
            <a:spLocks noGrp="1"/>
          </p:cNvSpPr>
          <p:nvPr>
            <p:ph type="title"/>
          </p:nvPr>
        </p:nvSpPr>
        <p:spPr>
          <a:xfrm>
            <a:off x="2398206" y="116632"/>
            <a:ext cx="7008574" cy="19304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ПОБЕДИТЕЛЬ</a:t>
            </a:r>
            <a:endParaRPr lang="ru-RU" sz="4800" dirty="0"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3438760"/>
            <a:ext cx="1953880" cy="21079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45940" y="1196752"/>
            <a:ext cx="8164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МАГАЗИН-ЛЕКТОРИЙ «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ЧИТАЛКА»</a:t>
            </a:r>
          </a:p>
        </p:txBody>
      </p:sp>
      <p:pic>
        <p:nvPicPr>
          <p:cNvPr id="1026" name="Picture 2" descr="Картинки по запросу читалка книжный магаз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28" y="1772816"/>
            <a:ext cx="5666329" cy="377386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583" y="5805264"/>
            <a:ext cx="688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Адрес: ул. Жуковского, 4</a:t>
            </a:r>
          </a:p>
          <a:p>
            <a:r>
              <a:rPr lang="ru-RU" b="1" dirty="0"/>
              <a:t>Директор: </a:t>
            </a:r>
            <a:r>
              <a:rPr lang="ru-RU" b="1" dirty="0" err="1"/>
              <a:t>Тарнавская</a:t>
            </a:r>
            <a:r>
              <a:rPr lang="ru-RU" b="1" dirty="0"/>
              <a:t> Наталья Сергеевна</a:t>
            </a:r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878" y="116632"/>
            <a:ext cx="11999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НОМИНАЦИЯ «ЛУЧШИЙ СПЕЦИАЛИЗИРОВАННЫЙ КНИЖНЫЙ </a:t>
            </a:r>
          </a:p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МАГАЗИН»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83832" y="1119706"/>
            <a:ext cx="7604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конкурсная группа: книжные  магазины </a:t>
            </a:r>
          </a:p>
          <a:p>
            <a:pPr algn="r"/>
            <a:r>
              <a:rPr lang="ru-RU" b="1" dirty="0"/>
              <a:t>с товарооборотом от 10 до 50 </a:t>
            </a:r>
            <a:r>
              <a:rPr lang="ru-RU" b="1" dirty="0" smtClean="0"/>
              <a:t>млн </a:t>
            </a:r>
            <a:r>
              <a:rPr lang="ru-RU" b="1" dirty="0"/>
              <a:t>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69598" y="1968428"/>
            <a:ext cx="3649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ПОБЕДИТЕЛЬ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804" y="5301208"/>
            <a:ext cx="2016224" cy="1289146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06356" y="2748185"/>
            <a:ext cx="757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МАГАЗИНЧИК ДЕТСКИХ КНИГ «Я ЛЮБЛЮ ЧИТАТЬ»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45" y="3398729"/>
            <a:ext cx="3969512" cy="2977134"/>
          </a:xfrm>
          <a:prstGeom prst="rect">
            <a:avLst/>
          </a:prstGeom>
          <a:ln w="19050">
            <a:solidFill>
              <a:srgbClr val="000066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46340" y="4149080"/>
            <a:ext cx="6838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Адрес: ул. Покровка, 11</a:t>
            </a:r>
          </a:p>
          <a:p>
            <a:r>
              <a:rPr lang="ru-RU" b="1" dirty="0"/>
              <a:t>Директор: </a:t>
            </a:r>
            <a:r>
              <a:rPr lang="ru-RU" b="1" dirty="0" err="1"/>
              <a:t>Дворнякова</a:t>
            </a:r>
            <a:r>
              <a:rPr lang="ru-RU" b="1" dirty="0"/>
              <a:t> Ольга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4873beb7-5857-4685-be1f-d57550cc96c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стопкой книг на голубом фоне (широкоэкранный формат)</Template>
  <TotalTime>0</TotalTime>
  <Words>401</Words>
  <Application>Microsoft Office PowerPoint</Application>
  <PresentationFormat>Произвольный</PresentationFormat>
  <Paragraphs>100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Книги в формате 16 x 9</vt:lpstr>
      <vt:lpstr>Презентация PowerPoint</vt:lpstr>
      <vt:lpstr>Презентация PowerPoint</vt:lpstr>
      <vt:lpstr>НОМИНАЦИЯ «ЛУЧШИЙ КНИЖНЫЙ МАГАЗИН ОБЩЕГО ПРОФИЛЯ»</vt:lpstr>
      <vt:lpstr>Презентация PowerPoint</vt:lpstr>
      <vt:lpstr>Презентация PowerPoint</vt:lpstr>
      <vt:lpstr>ПОБЕДИТЕЛЬ </vt:lpstr>
      <vt:lpstr>Презентация PowerPoint</vt:lpstr>
      <vt:lpstr>ПОБЕДИТЕЛЬ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2016-11-29T18:53:49Z</dcterms:created>
  <dcterms:modified xsi:type="dcterms:W3CDTF">2016-12-01T14:51:59Z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