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1164" r:id="rId2"/>
    <p:sldId id="1224" r:id="rId3"/>
    <p:sldId id="1178" r:id="rId4"/>
    <p:sldId id="1228" r:id="rId5"/>
    <p:sldId id="1227" r:id="rId6"/>
    <p:sldId id="1203" r:id="rId7"/>
    <p:sldId id="1204" r:id="rId8"/>
    <p:sldId id="1205" r:id="rId9"/>
    <p:sldId id="1231" r:id="rId10"/>
    <p:sldId id="1230" r:id="rId11"/>
    <p:sldId id="1181" r:id="rId12"/>
    <p:sldId id="1197" r:id="rId13"/>
    <p:sldId id="1141" r:id="rId14"/>
    <p:sldId id="1144" r:id="rId15"/>
    <p:sldId id="1161" r:id="rId16"/>
    <p:sldId id="1202" r:id="rId17"/>
    <p:sldId id="1232" r:id="rId18"/>
    <p:sldId id="1196" r:id="rId19"/>
    <p:sldId id="1233" r:id="rId20"/>
    <p:sldId id="1212" r:id="rId21"/>
    <p:sldId id="1200" r:id="rId22"/>
    <p:sldId id="1208" r:id="rId23"/>
    <p:sldId id="1226" r:id="rId24"/>
    <p:sldId id="1222" r:id="rId25"/>
    <p:sldId id="1213" r:id="rId26"/>
    <p:sldId id="1215" r:id="rId27"/>
    <p:sldId id="1209" r:id="rId28"/>
    <p:sldId id="1216" r:id="rId29"/>
    <p:sldId id="1229" r:id="rId30"/>
    <p:sldId id="1217" r:id="rId31"/>
    <p:sldId id="1218" r:id="rId32"/>
    <p:sldId id="1220" r:id="rId33"/>
    <p:sldId id="1221" r:id="rId34"/>
    <p:sldId id="1219" r:id="rId35"/>
    <p:sldId id="1207" r:id="rId36"/>
  </p:sldIdLst>
  <p:sldSz cx="9144000" cy="6858000" type="screen4x3"/>
  <p:notesSz cx="6797675" cy="9928225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841E36-2740-4702-AF14-6209CFE9DFA2}">
          <p14:sldIdLst>
            <p14:sldId id="1164"/>
            <p14:sldId id="1224"/>
            <p14:sldId id="1178"/>
            <p14:sldId id="1228"/>
            <p14:sldId id="1227"/>
            <p14:sldId id="1203"/>
            <p14:sldId id="1204"/>
            <p14:sldId id="1205"/>
            <p14:sldId id="1231"/>
            <p14:sldId id="1230"/>
            <p14:sldId id="1181"/>
            <p14:sldId id="1197"/>
            <p14:sldId id="1141"/>
            <p14:sldId id="1144"/>
            <p14:sldId id="1161"/>
            <p14:sldId id="1202"/>
            <p14:sldId id="1232"/>
            <p14:sldId id="1196"/>
            <p14:sldId id="1233"/>
            <p14:sldId id="1212"/>
            <p14:sldId id="1200"/>
            <p14:sldId id="1208"/>
            <p14:sldId id="1226"/>
            <p14:sldId id="1222"/>
            <p14:sldId id="1213"/>
            <p14:sldId id="1215"/>
            <p14:sldId id="1209"/>
            <p14:sldId id="1216"/>
            <p14:sldId id="1229"/>
            <p14:sldId id="1217"/>
            <p14:sldId id="1218"/>
            <p14:sldId id="1220"/>
            <p14:sldId id="1221"/>
            <p14:sldId id="1219"/>
            <p14:sldId id="12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 Бирюков" initials="ЛБ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518E"/>
    <a:srgbClr val="87A9D3"/>
    <a:srgbClr val="C8D7EA"/>
    <a:srgbClr val="89D3D1"/>
    <a:srgbClr val="FFEEDD"/>
    <a:srgbClr val="FFCCCC"/>
    <a:srgbClr val="CCFFCC"/>
    <a:srgbClr val="FFFFCC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84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-file01\&#1076;&#1076;\SALE\&#1040;&#1085;&#1072;&#1083;&#1080;&#1079;%20&#1087;&#1088;&#1086;&#1076;&#1072;&#1078;\!Projects\&#1055;&#1088;&#1086;&#1075;&#1085;&#1086;&#1079;%20&#1088;&#1099;&#1085;&#1082;&#1072;%20&#1074;%20&#1088;&#1072;&#1079;&#1088;&#1077;&#1079;&#1077;%20&#1082;&#1072;&#1085;&#1072;&#1083;&#1086;&#1074;%20&#1080;%20&#1088;&#1077;&#1075;&#1080;&#1086;&#1085;&#1086;&#1074;%20&#1052;&#1052;&#1050;&#1042;&#1071;_%202015-2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o-file01\&#1076;&#1076;\SALE\&#1040;&#1085;&#1072;&#1083;&#1080;&#1079;%20&#1087;&#1088;&#1086;&#1076;&#1072;&#1078;\!Projects\&#1055;&#1088;&#1086;&#1075;&#1085;&#1086;&#1079;%20&#1088;&#1099;&#1085;&#1082;&#1072;%20&#1074;%20&#1088;&#1072;&#1079;&#1088;&#1077;&#1079;&#1077;%20&#1082;&#1072;&#1085;&#1072;&#1083;&#1086;&#1074;%20&#1080;%20&#1088;&#1077;&#1075;&#1080;&#1086;&#1085;&#1086;&#1074;%20&#1052;&#1052;&#1050;&#1042;&#1071;_%202015-2.xlsm" TargetMode="External"/><Relationship Id="rId1" Type="http://schemas.openxmlformats.org/officeDocument/2006/relationships/themeOverride" Target="../theme/themeOverride2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Co-file01\&#1076;&#1076;\SALE\&#1040;&#1085;&#1072;&#1083;&#1080;&#1079;%20&#1087;&#1088;&#1086;&#1076;&#1072;&#1078;\!Projects\&#1055;&#1088;&#1086;&#1075;&#1085;&#1086;&#1079;%20&#1088;&#1099;&#1085;&#1082;&#1072;%20&#1074;%20&#1088;&#1072;&#1079;&#1088;&#1077;&#1079;&#1077;%20&#1082;&#1072;&#1085;&#1072;&#1083;&#1086;&#1074;%20&#1080;%20&#1088;&#1077;&#1075;&#1080;&#1086;&#1085;&#1086;&#1074;%20&#1052;&#1052;&#1050;&#1042;&#1071;_%202015-2.xlsm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\\Co-file01\&#1076;&#1076;\SALE\&#1040;&#1085;&#1072;&#1083;&#1080;&#1079;%20&#1087;&#1088;&#1086;&#1076;&#1072;&#1078;\!Projects\&#1055;&#1088;&#1086;&#1075;&#1085;&#1086;&#1079;%20&#1088;&#1099;&#1085;&#1082;&#1072;%20&#1074;%20&#1088;&#1072;&#1079;&#1088;&#1077;&#1079;&#1077;%20&#1082;&#1072;&#1085;&#1072;&#1083;&#1086;&#1074;%20&#1080;%20&#1088;&#1077;&#1075;&#1080;&#1086;&#1085;&#1086;&#1074;%20&#1052;&#1052;&#1050;&#1042;&#1071;_%202015-2.xlsm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Co-file01\&#1076;&#1076;\SALE\&#1040;&#1085;&#1072;&#1083;&#1080;&#1079;%20&#1087;&#1088;&#1086;&#1076;&#1072;&#1078;\!Projects\&#1055;&#1088;&#1086;&#1075;&#1085;&#1086;&#1079;%20&#1088;&#1099;&#1085;&#1082;&#1072;%20&#1074;%20&#1088;&#1072;&#1079;&#1088;&#1077;&#1079;&#1077;%20&#1082;&#1072;&#1085;&#1072;&#1083;&#1086;&#1074;%20&#1080;%20&#1088;&#1077;&#1075;&#1080;&#1086;&#1085;&#1086;&#1074;%20&#1052;&#1052;&#1050;&#1042;&#1071;_%202015-2.xlsm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'Диаграмма страны'!$C$3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страны'!$A$4:$A$7</c:f>
              <c:strCache>
                <c:ptCount val="4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Германия</c:v>
                </c:pt>
              </c:strCache>
            </c:strRef>
          </c:cat>
          <c:val>
            <c:numRef>
              <c:f>'Диаграмма страны'!$C$4:$C$7</c:f>
              <c:numCache>
                <c:formatCode>0.0%</c:formatCode>
                <c:ptCount val="4"/>
                <c:pt idx="0">
                  <c:v>-2.5000000000000001E-2</c:v>
                </c:pt>
                <c:pt idx="1">
                  <c:v>-1.4999999999999999E-2</c:v>
                </c:pt>
                <c:pt idx="2">
                  <c:v>-3.5999999999999997E-2</c:v>
                </c:pt>
                <c:pt idx="3" formatCode="0.00%">
                  <c:v>-2.5999999999999999E-2</c:v>
                </c:pt>
              </c:numCache>
            </c:numRef>
          </c:val>
        </c:ser>
        <c:ser>
          <c:idx val="1"/>
          <c:order val="1"/>
          <c:tx>
            <c:strRef>
              <c:f>'Диаграмма страны'!$D$3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страны'!$A$4:$A$7</c:f>
              <c:strCache>
                <c:ptCount val="4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Германия</c:v>
                </c:pt>
              </c:strCache>
            </c:strRef>
          </c:cat>
          <c:val>
            <c:numRef>
              <c:f>'Диаграмма страны'!$D$4:$D$7</c:f>
              <c:numCache>
                <c:formatCode>0.0%</c:formatCode>
                <c:ptCount val="4"/>
                <c:pt idx="0">
                  <c:v>-0.01</c:v>
                </c:pt>
                <c:pt idx="1">
                  <c:v>-1.4999999999999999E-2</c:v>
                </c:pt>
                <c:pt idx="2">
                  <c:v>-1.2E-2</c:v>
                </c:pt>
                <c:pt idx="3" formatCode="0.00%">
                  <c:v>-1.4E-2</c:v>
                </c:pt>
              </c:numCache>
            </c:numRef>
          </c:val>
        </c:ser>
        <c:ser>
          <c:idx val="2"/>
          <c:order val="2"/>
          <c:tx>
            <c:strRef>
              <c:f>'Диаграмма страны'!$E$3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8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8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8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страны'!$A$4:$A$7</c:f>
              <c:strCache>
                <c:ptCount val="4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Германия</c:v>
                </c:pt>
              </c:strCache>
            </c:strRef>
          </c:cat>
          <c:val>
            <c:numRef>
              <c:f>'Диаграмма страны'!$E$4:$E$7</c:f>
              <c:numCache>
                <c:formatCode>0.0%</c:formatCode>
                <c:ptCount val="4"/>
                <c:pt idx="0">
                  <c:v>-3.5999999999999997E-2</c:v>
                </c:pt>
                <c:pt idx="1">
                  <c:v>-0.03</c:v>
                </c:pt>
                <c:pt idx="2">
                  <c:v>-2.1999999999999999E-2</c:v>
                </c:pt>
                <c:pt idx="3" formatCode="0.00%">
                  <c:v>1E-3</c:v>
                </c:pt>
              </c:numCache>
            </c:numRef>
          </c:val>
        </c:ser>
        <c:ser>
          <c:idx val="3"/>
          <c:order val="3"/>
          <c:tx>
            <c:strRef>
              <c:f>'Диаграмма страны'!$F$3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58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страны'!$A$4:$A$7</c:f>
              <c:strCache>
                <c:ptCount val="4"/>
                <c:pt idx="0">
                  <c:v>США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Германия</c:v>
                </c:pt>
              </c:strCache>
            </c:strRef>
          </c:cat>
          <c:val>
            <c:numRef>
              <c:f>'Диаграмма страны'!$F$4:$F$7</c:f>
              <c:numCache>
                <c:formatCode>0.00%</c:formatCode>
                <c:ptCount val="4"/>
                <c:pt idx="0" formatCode="0.0%">
                  <c:v>4.9000000000000002E-2</c:v>
                </c:pt>
                <c:pt idx="1">
                  <c:v>-1.4E-2</c:v>
                </c:pt>
                <c:pt idx="2" formatCode="0.0%">
                  <c:v>-2.2000000000000002E-2</c:v>
                </c:pt>
                <c:pt idx="3" formatCode="0%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4"/>
        <c:axId val="39235968"/>
        <c:axId val="39237504"/>
      </c:barChart>
      <c:catAx>
        <c:axId val="392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37504"/>
        <c:crosses val="autoZero"/>
        <c:auto val="1"/>
        <c:lblAlgn val="ctr"/>
        <c:lblOffset val="100"/>
        <c:noMultiLvlLbl val="0"/>
      </c:catAx>
      <c:valAx>
        <c:axId val="39237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9235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52384"/>
        <c:axId val="109553920"/>
      </c:barChart>
      <c:catAx>
        <c:axId val="1095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553920"/>
        <c:crosses val="autoZero"/>
        <c:auto val="1"/>
        <c:lblAlgn val="ctr"/>
        <c:lblOffset val="100"/>
        <c:noMultiLvlLbl val="0"/>
      </c:catAx>
      <c:valAx>
        <c:axId val="10955392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55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39808"/>
        <c:axId val="122842112"/>
      </c:barChart>
      <c:catAx>
        <c:axId val="1228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2842112"/>
        <c:crosses val="autoZero"/>
        <c:auto val="1"/>
        <c:lblAlgn val="ctr"/>
        <c:lblOffset val="100"/>
        <c:noMultiLvlLbl val="0"/>
      </c:catAx>
      <c:valAx>
        <c:axId val="12284211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28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'Диаграмма страны (2)'!$C$1</c:f>
              <c:strCache>
                <c:ptCount val="1"/>
                <c:pt idx="0">
                  <c:v>ВВП на душу населения (по ППС), $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8332790422391004"/>
                  <c:y val="5.5115403844017332E-3"/>
                </c:manualLayout>
              </c:layout>
              <c:tx>
                <c:rich>
                  <a:bodyPr/>
                  <a:lstStyle/>
                  <a:p>
                    <a:fld id="{16E58B23-C069-42F3-9FF1-2E9602117F9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5169430641202178"/>
                  <c:y val="-2.5260934945365189E-17"/>
                </c:manualLayout>
              </c:layout>
              <c:tx>
                <c:rich>
                  <a:bodyPr/>
                  <a:lstStyle/>
                  <a:p>
                    <a:fld id="{E1277239-1CE6-4C78-9AFC-695424391E2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3493085074537509"/>
                  <c:y val="-5.5115403844017393E-3"/>
                </c:manualLayout>
              </c:layout>
              <c:tx>
                <c:rich>
                  <a:bodyPr/>
                  <a:lstStyle/>
                  <a:p>
                    <a:fld id="{A515A5BB-722B-4F83-9C12-B14640ED419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6532899224572323"/>
                  <c:y val="-1.2630467472682595E-17"/>
                </c:manualLayout>
              </c:layout>
              <c:tx>
                <c:rich>
                  <a:bodyPr/>
                  <a:lstStyle/>
                  <a:p>
                    <a:fld id="{145E4AAB-9418-40AA-9730-6FDCA1EE273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'Диаграмма страны (2)'!$E$2:$E$5</c:f>
              <c:numCache>
                <c:formatCode>#,##0</c:formatCode>
                <c:ptCount val="4"/>
                <c:pt idx="0">
                  <c:v>14.145054768041238</c:v>
                </c:pt>
                <c:pt idx="1">
                  <c:v>22.730651242617945</c:v>
                </c:pt>
                <c:pt idx="2">
                  <c:v>10.408756174538258</c:v>
                </c:pt>
                <c:pt idx="3">
                  <c:v>27.320135952053551</c:v>
                </c:pt>
              </c:numCache>
            </c:numRef>
          </c:xVal>
          <c:yVal>
            <c:numRef>
              <c:f>'Диаграмма страны (2)'!$C$2:$C$5</c:f>
              <c:numCache>
                <c:formatCode>#,##0</c:formatCode>
                <c:ptCount val="4"/>
                <c:pt idx="0">
                  <c:v>11909</c:v>
                </c:pt>
                <c:pt idx="1">
                  <c:v>18348</c:v>
                </c:pt>
                <c:pt idx="2">
                  <c:v>23501</c:v>
                </c:pt>
                <c:pt idx="3">
                  <c:v>22162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'Диаграмма страны (2)'!$A$2:$A$5</c15:f>
                <c15:dlblRangeCache>
                  <c:ptCount val="4"/>
                  <c:pt idx="0">
                    <c:v>Бразилия</c:v>
                  </c:pt>
                  <c:pt idx="1">
                    <c:v>Турция</c:v>
                  </c:pt>
                  <c:pt idx="2">
                    <c:v>Россия</c:v>
                  </c:pt>
                  <c:pt idx="3">
                    <c:v>Польша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66048"/>
        <c:axId val="40117376"/>
      </c:scatterChart>
      <c:valAx>
        <c:axId val="4006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Расходы на книги, на душу населения, €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17376"/>
        <c:crosses val="autoZero"/>
        <c:crossBetween val="midCat"/>
      </c:valAx>
      <c:valAx>
        <c:axId val="40117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/>
                  <a:t>ВВП</a:t>
                </a:r>
                <a:r>
                  <a:rPr lang="ru-RU" sz="1200" baseline="0" dirty="0"/>
                  <a:t> на душу населения, по </a:t>
                </a:r>
                <a:r>
                  <a:rPr lang="ru-RU" sz="1200" baseline="0" dirty="0" smtClean="0"/>
                  <a:t>ППС, </a:t>
                </a:r>
                <a:r>
                  <a:rPr lang="en-US" sz="1200" baseline="0" dirty="0" smtClean="0"/>
                  <a:t>$</a:t>
                </a:r>
                <a:endParaRPr lang="ru-RU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6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Прирост конечных продаж книг 2015 г. к 2014 г.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'Диаграмма Кон.пр.'!$C$14</c:f>
              <c:strCache>
                <c:ptCount val="1"/>
                <c:pt idx="0">
                  <c:v>2015 к 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'Диаграмма Кон.пр.'!$A$15:$A$20</c:f>
              <c:strCache>
                <c:ptCount val="6"/>
                <c:pt idx="0">
                  <c:v>Федеральные сети (Новый книжный, Буквоед) </c:v>
                </c:pt>
                <c:pt idx="1">
                  <c:v>Федеральные сети-Стабильная база (без новых магазинов) </c:v>
                </c:pt>
                <c:pt idx="2">
                  <c:v>Лабиринт</c:v>
                </c:pt>
                <c:pt idx="3">
                  <c:v>Озон</c:v>
                </c:pt>
                <c:pt idx="4">
                  <c:v>Региональные сети (Пегас, Амиталь,Продалит, Носова, Дом Книги КТК, Интерсервис и др.)</c:v>
                </c:pt>
                <c:pt idx="5">
                  <c:v>VIP (Библио-Глобус, Молодая гвардия, Московский дом книги)</c:v>
                </c:pt>
              </c:strCache>
            </c:strRef>
          </c:cat>
          <c:val>
            <c:numRef>
              <c:f>'Диаграмма Кон.пр.'!$C$15:$C$20</c:f>
              <c:numCache>
                <c:formatCode>0.0%</c:formatCode>
                <c:ptCount val="6"/>
                <c:pt idx="0">
                  <c:v>0.28586972231632674</c:v>
                </c:pt>
                <c:pt idx="1">
                  <c:v>0.10627043218904331</c:v>
                </c:pt>
                <c:pt idx="2">
                  <c:v>0.18249999999999988</c:v>
                </c:pt>
                <c:pt idx="3">
                  <c:v>0.02</c:v>
                </c:pt>
                <c:pt idx="4">
                  <c:v>2.4E-2</c:v>
                </c:pt>
                <c:pt idx="5">
                  <c:v>9.0045291611625888E-2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182528"/>
        <c:axId val="42184064"/>
      </c:barChart>
      <c:catAx>
        <c:axId val="421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84064"/>
        <c:crosses val="autoZero"/>
        <c:auto val="1"/>
        <c:lblAlgn val="ctr"/>
        <c:lblOffset val="100"/>
        <c:noMultiLvlLbl val="0"/>
      </c:catAx>
      <c:valAx>
        <c:axId val="4218406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82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Динамика</a:t>
            </a:r>
            <a:r>
              <a:rPr lang="ru-RU" sz="1800" baseline="0" dirty="0" smtClean="0"/>
              <a:t> канала Интернет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'Прирост Эксмо по Интернету'!$G$7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A17B71D-5CFF-4A7B-A91C-DE5CCBF8483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121F5F6-FDC2-450A-91DB-00AE8B1F231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06DBC21-4EEB-405E-AE6F-F7FFB89D603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'Прирост Эксмо по Интернету'!$H$3:$J$3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'Прирост Эксмо по Интернету'!$H$7:$J$7</c:f>
              <c:numCache>
                <c:formatCode>#,##0</c:formatCode>
                <c:ptCount val="3"/>
                <c:pt idx="0">
                  <c:v>100</c:v>
                </c:pt>
                <c:pt idx="1">
                  <c:v>115.29999999999998</c:v>
                </c:pt>
                <c:pt idx="2">
                  <c:v>139.51299999999998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'Прирост Эксмо по Интернету'!$H$15:$J$15</c15:f>
                <c15:dlblRangeCache>
                  <c:ptCount val="3"/>
                  <c:pt idx="0">
                    <c:v>+30%</c:v>
                  </c:pt>
                  <c:pt idx="1">
                    <c:v>+15%</c:v>
                  </c:pt>
                  <c:pt idx="2">
                    <c:v>+21%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595840"/>
        <c:axId val="42597376"/>
      </c:barChart>
      <c:catAx>
        <c:axId val="425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97376"/>
        <c:crosses val="autoZero"/>
        <c:auto val="1"/>
        <c:lblAlgn val="ctr"/>
        <c:lblOffset val="100"/>
        <c:noMultiLvlLbl val="0"/>
      </c:catAx>
      <c:valAx>
        <c:axId val="42597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259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Структура канала Интернет</a:t>
            </a:r>
            <a:r>
              <a:rPr lang="ru-RU" sz="1800" baseline="0" dirty="0" smtClean="0"/>
              <a:t> по основным игрокам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'Прирост Эксмо по Интернету'!$G$4</c:f>
              <c:strCache>
                <c:ptCount val="1"/>
                <c:pt idx="0">
                  <c:v>Labirint.ru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1BDFBE3-34E4-4C57-983F-8602F8576C0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011E709-7F70-4B9E-B3A9-D761650113C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064E85-6C58-40C0-9B3C-962ACF73EBD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'Прирост Эксмо по Интернету'!$H$3:$J$3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'Прирост Эксмо по Интернету'!$H$4:$J$4</c:f>
              <c:numCache>
                <c:formatCode>#,##0</c:formatCode>
                <c:ptCount val="3"/>
                <c:pt idx="0">
                  <c:v>39</c:v>
                </c:pt>
                <c:pt idx="1">
                  <c:v>50.731999999999999</c:v>
                </c:pt>
                <c:pt idx="2">
                  <c:v>58.595459999999989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'Прирост Эксмо по Интернету'!$H$9:$J$9</c15:f>
                <c15:dlblRangeCache>
                  <c:ptCount val="3"/>
                  <c:pt idx="0">
                    <c:v>39%</c:v>
                  </c:pt>
                  <c:pt idx="1">
                    <c:v>44%</c:v>
                  </c:pt>
                  <c:pt idx="2">
                    <c:v>42%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'Прирост Эксмо по Интернету'!$G$5</c:f>
              <c:strCache>
                <c:ptCount val="1"/>
                <c:pt idx="0">
                  <c:v>Ozon.ru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FA408BB-EB9D-4323-9D72-36844337C54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970969B-5808-4A8C-BCCC-E1ADD89DD18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A3A0B3A-DB2C-45E6-8C11-490F849161A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'Прирост Эксмо по Интернету'!$H$3:$J$3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'Прирост Эксмо по Интернету'!$H$5:$J$5</c:f>
              <c:numCache>
                <c:formatCode>#,##0</c:formatCode>
                <c:ptCount val="3"/>
                <c:pt idx="0">
                  <c:v>42</c:v>
                </c:pt>
                <c:pt idx="1">
                  <c:v>43.814</c:v>
                </c:pt>
                <c:pt idx="2">
                  <c:v>44.644159999999992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'Прирост Эксмо по Интернету'!$H$10:$J$10</c15:f>
                <c15:dlblRangeCache>
                  <c:ptCount val="3"/>
                  <c:pt idx="0">
                    <c:v>42%</c:v>
                  </c:pt>
                  <c:pt idx="1">
                    <c:v>38%</c:v>
                  </c:pt>
                  <c:pt idx="2">
                    <c:v>32%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'Прирост Эксмо по Интернету'!$G$6</c:f>
              <c:strCache>
                <c:ptCount val="1"/>
                <c:pt idx="0">
                  <c:v>Остальные ИМ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E72B466-AA79-4559-A47E-DE30F4873D1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B0B7561-F1BD-4FA4-8D62-D8DAE819A99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0E66D10-2C03-401B-9392-5A3BB50DE25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'Прирост Эксмо по Интернету'!$H$3:$J$3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'Прирост Эксмо по Интернету'!$H$6:$J$6</c:f>
              <c:numCache>
                <c:formatCode>#,##0</c:formatCode>
                <c:ptCount val="3"/>
                <c:pt idx="0">
                  <c:v>19</c:v>
                </c:pt>
                <c:pt idx="1">
                  <c:v>20.753999999999998</c:v>
                </c:pt>
                <c:pt idx="2">
                  <c:v>36.273379999999996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'Прирост Эксмо по Интернету'!$H$11:$J$11</c15:f>
                <c15:dlblRangeCache>
                  <c:ptCount val="3"/>
                  <c:pt idx="0">
                    <c:v>19%</c:v>
                  </c:pt>
                  <c:pt idx="1">
                    <c:v>18%</c:v>
                  </c:pt>
                  <c:pt idx="2">
                    <c:v>26%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665856"/>
        <c:axId val="42667392"/>
      </c:barChart>
      <c:catAx>
        <c:axId val="426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67392"/>
        <c:crosses val="autoZero"/>
        <c:auto val="1"/>
        <c:lblAlgn val="ctr"/>
        <c:lblOffset val="100"/>
        <c:noMultiLvlLbl val="0"/>
      </c:catAx>
      <c:valAx>
        <c:axId val="42667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66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объемов показателей за январь-май 2015 по отношению к январю-маю 2014, 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ВВП</c:v>
                </c:pt>
                <c:pt idx="1">
                  <c:v>Оборот розничной торговли*</c:v>
                </c:pt>
                <c:pt idx="2">
                  <c:v>Платные услуги населению</c:v>
                </c:pt>
                <c:pt idx="3">
                  <c:v>Издательская и полиграфическая деятельность</c:v>
                </c:pt>
                <c:pt idx="4">
                  <c:v>Книжный рынок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-3.4</c:v>
                </c:pt>
                <c:pt idx="1">
                  <c:v>-8.1999999999999993</c:v>
                </c:pt>
                <c:pt idx="2">
                  <c:v>-1.5</c:v>
                </c:pt>
                <c:pt idx="3">
                  <c:v>-3.4</c:v>
                </c:pt>
                <c:pt idx="4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32576"/>
        <c:axId val="43034112"/>
      </c:barChart>
      <c:catAx>
        <c:axId val="43032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034112"/>
        <c:crosses val="autoZero"/>
        <c:auto val="1"/>
        <c:lblAlgn val="ctr"/>
        <c:lblOffset val="100"/>
        <c:noMultiLvlLbl val="0"/>
      </c:catAx>
      <c:valAx>
        <c:axId val="4303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30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1500</c:v>
                </c:pt>
                <c:pt idx="1">
                  <c:v>2250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17376"/>
        <c:axId val="89318912"/>
      </c:barChart>
      <c:catAx>
        <c:axId val="8931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318912"/>
        <c:crosses val="autoZero"/>
        <c:auto val="1"/>
        <c:lblAlgn val="ctr"/>
        <c:lblOffset val="100"/>
        <c:noMultiLvlLbl val="0"/>
      </c:catAx>
      <c:valAx>
        <c:axId val="8931891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931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39008"/>
        <c:axId val="89340544"/>
      </c:barChart>
      <c:catAx>
        <c:axId val="8933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340544"/>
        <c:crosses val="autoZero"/>
        <c:auto val="1"/>
        <c:lblAlgn val="ctr"/>
        <c:lblOffset val="100"/>
        <c:noMultiLvlLbl val="0"/>
      </c:catAx>
      <c:valAx>
        <c:axId val="89340544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3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2015</c:v>
                </c:pt>
                <c:pt idx="1">
                  <c:v>2020 Цель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300</c:v>
                </c:pt>
                <c:pt idx="1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17440"/>
        <c:axId val="109531520"/>
      </c:barChart>
      <c:catAx>
        <c:axId val="10951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531520"/>
        <c:crosses val="autoZero"/>
        <c:auto val="1"/>
        <c:lblAlgn val="ctr"/>
        <c:lblOffset val="100"/>
        <c:noMultiLvlLbl val="0"/>
      </c:catAx>
      <c:valAx>
        <c:axId val="109531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51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2842C-1960-468A-9295-ADC9268A58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19D42-4DBD-46A8-BE09-BDFBA5019227}">
      <dgm:prSet phldrT="[Текст]" custT="1"/>
      <dgm:spPr>
        <a:solidFill>
          <a:srgbClr val="00518E">
            <a:alpha val="67000"/>
          </a:srgbClr>
        </a:solidFill>
      </dgm:spPr>
      <dgm:t>
        <a:bodyPr/>
        <a:lstStyle/>
        <a:p>
          <a:r>
            <a:rPr lang="ru-RU" sz="2800" dirty="0" smtClean="0"/>
            <a:t>Динамика рынка</a:t>
          </a:r>
          <a:endParaRPr lang="ru-RU" sz="2800" dirty="0"/>
        </a:p>
      </dgm:t>
    </dgm:pt>
    <dgm:pt modelId="{4EBE606A-61F6-466C-B3AF-3EB5F4C0F832}" type="parTrans" cxnId="{E1CE2E85-956C-4329-B6FD-4CF5643FDA86}">
      <dgm:prSet/>
      <dgm:spPr/>
      <dgm:t>
        <a:bodyPr/>
        <a:lstStyle/>
        <a:p>
          <a:endParaRPr lang="ru-RU" sz="3200"/>
        </a:p>
      </dgm:t>
    </dgm:pt>
    <dgm:pt modelId="{F9C336BD-516C-4CA4-837F-EA0FBDF9FF8B}" type="sibTrans" cxnId="{E1CE2E85-956C-4329-B6FD-4CF5643FDA86}">
      <dgm:prSet/>
      <dgm:spPr/>
      <dgm:t>
        <a:bodyPr/>
        <a:lstStyle/>
        <a:p>
          <a:endParaRPr lang="ru-RU" sz="3200"/>
        </a:p>
      </dgm:t>
    </dgm:pt>
    <dgm:pt modelId="{11F84BC2-ADA9-40C4-B827-6CCD3983D8D4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400" dirty="0" smtClean="0"/>
            <a:t>В отличие от множества других отраслей, книжный рынок демонстрирует существенный прирост в 2015 году в денежном выражении </a:t>
          </a:r>
          <a:endParaRPr lang="ru-RU" sz="1400" dirty="0"/>
        </a:p>
      </dgm:t>
    </dgm:pt>
    <dgm:pt modelId="{E0272B4C-208A-448A-99BF-9735347C97FD}" type="parTrans" cxnId="{DC513537-BE12-475B-86F0-A21D18F79C56}">
      <dgm:prSet/>
      <dgm:spPr/>
      <dgm:t>
        <a:bodyPr/>
        <a:lstStyle/>
        <a:p>
          <a:endParaRPr lang="ru-RU" sz="3200"/>
        </a:p>
      </dgm:t>
    </dgm:pt>
    <dgm:pt modelId="{0CBC3AB8-73EC-44BB-8284-3A2C4D5023E0}" type="sibTrans" cxnId="{DC513537-BE12-475B-86F0-A21D18F79C56}">
      <dgm:prSet/>
      <dgm:spPr/>
      <dgm:t>
        <a:bodyPr/>
        <a:lstStyle/>
        <a:p>
          <a:endParaRPr lang="ru-RU" sz="3200"/>
        </a:p>
      </dgm:t>
    </dgm:pt>
    <dgm:pt modelId="{B9306866-1A44-442C-AC29-5F1C1AF8C70F}">
      <dgm:prSet phldrT="[Текст]" custT="1"/>
      <dgm:spPr>
        <a:solidFill>
          <a:srgbClr val="00518E">
            <a:alpha val="67000"/>
          </a:srgbClr>
        </a:solidFill>
      </dgm:spPr>
      <dgm:t>
        <a:bodyPr/>
        <a:lstStyle/>
        <a:p>
          <a:r>
            <a:rPr lang="ru-RU" sz="2800" dirty="0" smtClean="0"/>
            <a:t>Структура рынка по сегментам</a:t>
          </a:r>
          <a:endParaRPr lang="ru-RU" sz="2800" dirty="0"/>
        </a:p>
      </dgm:t>
    </dgm:pt>
    <dgm:pt modelId="{2FC1B039-E3ED-426E-A697-2922531476A3}" type="parTrans" cxnId="{41DA6494-7351-459F-9712-8A4FE12D8FF9}">
      <dgm:prSet/>
      <dgm:spPr/>
      <dgm:t>
        <a:bodyPr/>
        <a:lstStyle/>
        <a:p>
          <a:endParaRPr lang="ru-RU" sz="3200"/>
        </a:p>
      </dgm:t>
    </dgm:pt>
    <dgm:pt modelId="{FCD94D5C-E572-49AC-B9C5-B6F7FAEEB3D5}" type="sibTrans" cxnId="{41DA6494-7351-459F-9712-8A4FE12D8FF9}">
      <dgm:prSet/>
      <dgm:spPr/>
      <dgm:t>
        <a:bodyPr/>
        <a:lstStyle/>
        <a:p>
          <a:endParaRPr lang="ru-RU" sz="3200"/>
        </a:p>
      </dgm:t>
    </dgm:pt>
    <dgm:pt modelId="{EBA957B6-A70F-4D34-AD3B-D00DB16E4FE8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400" dirty="0" smtClean="0"/>
            <a:t>Основные драйверы роста рынка сегменты: «Детская литература» и «Образовательная литература»</a:t>
          </a:r>
          <a:endParaRPr lang="ru-RU" sz="1400" dirty="0"/>
        </a:p>
      </dgm:t>
    </dgm:pt>
    <dgm:pt modelId="{D4CA951F-163F-496E-B5CC-4220D274BD94}" type="parTrans" cxnId="{B07775A8-886B-4C51-8DFE-5A330D29A2C1}">
      <dgm:prSet/>
      <dgm:spPr/>
      <dgm:t>
        <a:bodyPr/>
        <a:lstStyle/>
        <a:p>
          <a:endParaRPr lang="ru-RU" sz="3200"/>
        </a:p>
      </dgm:t>
    </dgm:pt>
    <dgm:pt modelId="{D263BD01-D35C-4800-9821-B5C7266E5FE7}" type="sibTrans" cxnId="{B07775A8-886B-4C51-8DFE-5A330D29A2C1}">
      <dgm:prSet/>
      <dgm:spPr/>
      <dgm:t>
        <a:bodyPr/>
        <a:lstStyle/>
        <a:p>
          <a:endParaRPr lang="ru-RU" sz="3200"/>
        </a:p>
      </dgm:t>
    </dgm:pt>
    <dgm:pt modelId="{5AE99D8B-B0E0-4B59-B966-73E4EF433647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400" dirty="0" smtClean="0"/>
            <a:t>«Прикладная литература» и «Художественная литература показывает отрицательную динамику второй год подряд</a:t>
          </a:r>
          <a:r>
            <a:rPr lang="en-US" sz="1400" dirty="0" smtClean="0"/>
            <a:t>,</a:t>
          </a:r>
          <a:r>
            <a:rPr lang="ru-RU" sz="1400" dirty="0" smtClean="0"/>
            <a:t> хотя темпы падения замедлились</a:t>
          </a:r>
          <a:endParaRPr lang="ru-RU" sz="1400" dirty="0"/>
        </a:p>
      </dgm:t>
    </dgm:pt>
    <dgm:pt modelId="{F3F2D0BB-6059-415B-B738-E210646B5318}" type="parTrans" cxnId="{98CDD5DB-986A-4279-8F68-DE29F4A1F50C}">
      <dgm:prSet/>
      <dgm:spPr/>
      <dgm:t>
        <a:bodyPr/>
        <a:lstStyle/>
        <a:p>
          <a:endParaRPr lang="ru-RU" sz="3200"/>
        </a:p>
      </dgm:t>
    </dgm:pt>
    <dgm:pt modelId="{4C9ABB61-567D-4231-B056-47B90DE988FA}" type="sibTrans" cxnId="{98CDD5DB-986A-4279-8F68-DE29F4A1F50C}">
      <dgm:prSet/>
      <dgm:spPr/>
      <dgm:t>
        <a:bodyPr/>
        <a:lstStyle/>
        <a:p>
          <a:endParaRPr lang="ru-RU" sz="3200"/>
        </a:p>
      </dgm:t>
    </dgm:pt>
    <dgm:pt modelId="{6EE834CF-7D30-4398-BBCE-B443E416E249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400" dirty="0" smtClean="0"/>
            <a:t>В целом, можно говорить, что книжный рынок занимает устойчивое положение, несмотря на набирающий силу экономический кризис</a:t>
          </a:r>
          <a:r>
            <a:rPr lang="en-US" sz="1400" dirty="0" smtClean="0"/>
            <a:t>,</a:t>
          </a:r>
          <a:r>
            <a:rPr lang="ru-RU" sz="1400" dirty="0" smtClean="0"/>
            <a:t> которые оказывает влияние на динамику продаж в натуральном выражении</a:t>
          </a:r>
          <a:endParaRPr lang="ru-RU" sz="1400" dirty="0"/>
        </a:p>
      </dgm:t>
    </dgm:pt>
    <dgm:pt modelId="{6CAFA2EA-D98C-4B7D-90ED-108BA42EFF63}" type="parTrans" cxnId="{113251FF-3E1E-45EE-AE21-27669B6076B3}">
      <dgm:prSet/>
      <dgm:spPr/>
      <dgm:t>
        <a:bodyPr/>
        <a:lstStyle/>
        <a:p>
          <a:endParaRPr lang="ru-RU" sz="3200"/>
        </a:p>
      </dgm:t>
    </dgm:pt>
    <dgm:pt modelId="{EDB27A51-F2D7-4A29-B774-67229F99907F}" type="sibTrans" cxnId="{113251FF-3E1E-45EE-AE21-27669B6076B3}">
      <dgm:prSet/>
      <dgm:spPr/>
      <dgm:t>
        <a:bodyPr/>
        <a:lstStyle/>
        <a:p>
          <a:endParaRPr lang="ru-RU" sz="3200"/>
        </a:p>
      </dgm:t>
    </dgm:pt>
    <dgm:pt modelId="{A765B37B-D835-46BC-B7BF-B5B16FDD9153}" type="pres">
      <dgm:prSet presAssocID="{2132842C-1960-468A-9295-ADC9268A58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065E1-1C27-48F9-AD49-0077164D107C}" type="pres">
      <dgm:prSet presAssocID="{60419D42-4DBD-46A8-BE09-BDFBA5019227}" presName="linNode" presStyleCnt="0"/>
      <dgm:spPr/>
    </dgm:pt>
    <dgm:pt modelId="{B0EE3782-17B0-47CE-915F-AE0AB5EF4FB9}" type="pres">
      <dgm:prSet presAssocID="{60419D42-4DBD-46A8-BE09-BDFBA5019227}" presName="parentText" presStyleLbl="node1" presStyleIdx="0" presStyleCnt="2" custScaleX="101604" custLinFactNeighborX="-1611" custLinFactNeighborY="-6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FCAFF-9ED4-4367-B8E3-40C81DF6A562}" type="pres">
      <dgm:prSet presAssocID="{60419D42-4DBD-46A8-BE09-BDFBA501922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E3915-00A8-48BC-B830-1053BF9A2B56}" type="pres">
      <dgm:prSet presAssocID="{F9C336BD-516C-4CA4-837F-EA0FBDF9FF8B}" presName="sp" presStyleCnt="0"/>
      <dgm:spPr/>
    </dgm:pt>
    <dgm:pt modelId="{FC69F372-B3F3-4595-B19F-2376B5B07A4C}" type="pres">
      <dgm:prSet presAssocID="{B9306866-1A44-442C-AC29-5F1C1AF8C70F}" presName="linNode" presStyleCnt="0"/>
      <dgm:spPr/>
    </dgm:pt>
    <dgm:pt modelId="{9DAFC534-E6CF-424C-8BAF-1E3A9559608A}" type="pres">
      <dgm:prSet presAssocID="{B9306866-1A44-442C-AC29-5F1C1AF8C70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E2C9-32BA-459E-B6AE-328B246BB16F}" type="pres">
      <dgm:prSet presAssocID="{B9306866-1A44-442C-AC29-5F1C1AF8C70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4FCC6-ED42-4F7A-9D61-01CDCC6AE7A3}" type="presOf" srcId="{5AE99D8B-B0E0-4B59-B966-73E4EF433647}" destId="{275AE2C9-32BA-459E-B6AE-328B246BB16F}" srcOrd="0" destOrd="1" presId="urn:microsoft.com/office/officeart/2005/8/layout/vList5"/>
    <dgm:cxn modelId="{1C0AFA43-E039-4F16-8C90-0E2E285D9627}" type="presOf" srcId="{B9306866-1A44-442C-AC29-5F1C1AF8C70F}" destId="{9DAFC534-E6CF-424C-8BAF-1E3A9559608A}" srcOrd="0" destOrd="0" presId="urn:microsoft.com/office/officeart/2005/8/layout/vList5"/>
    <dgm:cxn modelId="{7ED68E46-28B5-44B8-87A1-1DE817284A90}" type="presOf" srcId="{11F84BC2-ADA9-40C4-B827-6CCD3983D8D4}" destId="{190FCAFF-9ED4-4367-B8E3-40C81DF6A562}" srcOrd="0" destOrd="0" presId="urn:microsoft.com/office/officeart/2005/8/layout/vList5"/>
    <dgm:cxn modelId="{DC513537-BE12-475B-86F0-A21D18F79C56}" srcId="{60419D42-4DBD-46A8-BE09-BDFBA5019227}" destId="{11F84BC2-ADA9-40C4-B827-6CCD3983D8D4}" srcOrd="0" destOrd="0" parTransId="{E0272B4C-208A-448A-99BF-9735347C97FD}" sibTransId="{0CBC3AB8-73EC-44BB-8284-3A2C4D5023E0}"/>
    <dgm:cxn modelId="{98CDD5DB-986A-4279-8F68-DE29F4A1F50C}" srcId="{B9306866-1A44-442C-AC29-5F1C1AF8C70F}" destId="{5AE99D8B-B0E0-4B59-B966-73E4EF433647}" srcOrd="1" destOrd="0" parTransId="{F3F2D0BB-6059-415B-B738-E210646B5318}" sibTransId="{4C9ABB61-567D-4231-B056-47B90DE988FA}"/>
    <dgm:cxn modelId="{E1CE2E85-956C-4329-B6FD-4CF5643FDA86}" srcId="{2132842C-1960-468A-9295-ADC9268A5850}" destId="{60419D42-4DBD-46A8-BE09-BDFBA5019227}" srcOrd="0" destOrd="0" parTransId="{4EBE606A-61F6-466C-B3AF-3EB5F4C0F832}" sibTransId="{F9C336BD-516C-4CA4-837F-EA0FBDF9FF8B}"/>
    <dgm:cxn modelId="{2DB58D6A-390A-4117-BC75-AF369070683C}" type="presOf" srcId="{60419D42-4DBD-46A8-BE09-BDFBA5019227}" destId="{B0EE3782-17B0-47CE-915F-AE0AB5EF4FB9}" srcOrd="0" destOrd="0" presId="urn:microsoft.com/office/officeart/2005/8/layout/vList5"/>
    <dgm:cxn modelId="{76F526DA-EA0B-4AE8-9FED-92D002D452A1}" type="presOf" srcId="{6EE834CF-7D30-4398-BBCE-B443E416E249}" destId="{190FCAFF-9ED4-4367-B8E3-40C81DF6A562}" srcOrd="0" destOrd="1" presId="urn:microsoft.com/office/officeart/2005/8/layout/vList5"/>
    <dgm:cxn modelId="{B07775A8-886B-4C51-8DFE-5A330D29A2C1}" srcId="{B9306866-1A44-442C-AC29-5F1C1AF8C70F}" destId="{EBA957B6-A70F-4D34-AD3B-D00DB16E4FE8}" srcOrd="0" destOrd="0" parTransId="{D4CA951F-163F-496E-B5CC-4220D274BD94}" sibTransId="{D263BD01-D35C-4800-9821-B5C7266E5FE7}"/>
    <dgm:cxn modelId="{41DA6494-7351-459F-9712-8A4FE12D8FF9}" srcId="{2132842C-1960-468A-9295-ADC9268A5850}" destId="{B9306866-1A44-442C-AC29-5F1C1AF8C70F}" srcOrd="1" destOrd="0" parTransId="{2FC1B039-E3ED-426E-A697-2922531476A3}" sibTransId="{FCD94D5C-E572-49AC-B9C5-B6F7FAEEB3D5}"/>
    <dgm:cxn modelId="{113251FF-3E1E-45EE-AE21-27669B6076B3}" srcId="{60419D42-4DBD-46A8-BE09-BDFBA5019227}" destId="{6EE834CF-7D30-4398-BBCE-B443E416E249}" srcOrd="1" destOrd="0" parTransId="{6CAFA2EA-D98C-4B7D-90ED-108BA42EFF63}" sibTransId="{EDB27A51-F2D7-4A29-B774-67229F99907F}"/>
    <dgm:cxn modelId="{44B4D3EB-6667-43E1-A72B-02F9F4E91E6C}" type="presOf" srcId="{2132842C-1960-468A-9295-ADC9268A5850}" destId="{A765B37B-D835-46BC-B7BF-B5B16FDD9153}" srcOrd="0" destOrd="0" presId="urn:microsoft.com/office/officeart/2005/8/layout/vList5"/>
    <dgm:cxn modelId="{D782BE7A-4809-4F34-BAD3-E0F491F2D067}" type="presOf" srcId="{EBA957B6-A70F-4D34-AD3B-D00DB16E4FE8}" destId="{275AE2C9-32BA-459E-B6AE-328B246BB16F}" srcOrd="0" destOrd="0" presId="urn:microsoft.com/office/officeart/2005/8/layout/vList5"/>
    <dgm:cxn modelId="{A736DB4F-950E-4714-B04A-481FDB795728}" type="presParOf" srcId="{A765B37B-D835-46BC-B7BF-B5B16FDD9153}" destId="{0AD065E1-1C27-48F9-AD49-0077164D107C}" srcOrd="0" destOrd="0" presId="urn:microsoft.com/office/officeart/2005/8/layout/vList5"/>
    <dgm:cxn modelId="{781BE0D4-F201-43FD-A51D-DF4C2BAA523F}" type="presParOf" srcId="{0AD065E1-1C27-48F9-AD49-0077164D107C}" destId="{B0EE3782-17B0-47CE-915F-AE0AB5EF4FB9}" srcOrd="0" destOrd="0" presId="urn:microsoft.com/office/officeart/2005/8/layout/vList5"/>
    <dgm:cxn modelId="{8797E998-B82B-4D32-AD3D-2682C2048A90}" type="presParOf" srcId="{0AD065E1-1C27-48F9-AD49-0077164D107C}" destId="{190FCAFF-9ED4-4367-B8E3-40C81DF6A562}" srcOrd="1" destOrd="0" presId="urn:microsoft.com/office/officeart/2005/8/layout/vList5"/>
    <dgm:cxn modelId="{3CA7F3C2-AED7-4CBE-9617-6346BDFB4EA4}" type="presParOf" srcId="{A765B37B-D835-46BC-B7BF-B5B16FDD9153}" destId="{ADCE3915-00A8-48BC-B830-1053BF9A2B56}" srcOrd="1" destOrd="0" presId="urn:microsoft.com/office/officeart/2005/8/layout/vList5"/>
    <dgm:cxn modelId="{85371BF3-156E-4F09-9A43-25E6674B4E18}" type="presParOf" srcId="{A765B37B-D835-46BC-B7BF-B5B16FDD9153}" destId="{FC69F372-B3F3-4595-B19F-2376B5B07A4C}" srcOrd="2" destOrd="0" presId="urn:microsoft.com/office/officeart/2005/8/layout/vList5"/>
    <dgm:cxn modelId="{FC7B62D1-176B-4890-AB50-1A064DB94078}" type="presParOf" srcId="{FC69F372-B3F3-4595-B19F-2376B5B07A4C}" destId="{9DAFC534-E6CF-424C-8BAF-1E3A9559608A}" srcOrd="0" destOrd="0" presId="urn:microsoft.com/office/officeart/2005/8/layout/vList5"/>
    <dgm:cxn modelId="{012B9D0E-908A-476A-BE08-03232C5E7F70}" type="presParOf" srcId="{FC69F372-B3F3-4595-B19F-2376B5B07A4C}" destId="{275AE2C9-32BA-459E-B6AE-328B246BB1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2842C-1960-468A-9295-ADC9268A58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7F066-FED6-4C14-8524-0E2B2B6867F5}">
      <dgm:prSet phldrT="[Текст]" custT="1"/>
      <dgm:spPr>
        <a:solidFill>
          <a:srgbClr val="00518E">
            <a:alpha val="67000"/>
          </a:srgbClr>
        </a:solidFill>
      </dgm:spPr>
      <dgm:t>
        <a:bodyPr/>
        <a:lstStyle/>
        <a:p>
          <a:r>
            <a:rPr lang="ru-RU" sz="2400" dirty="0" smtClean="0"/>
            <a:t>Структура рынка по каналам и регионам</a:t>
          </a:r>
          <a:endParaRPr lang="ru-RU" sz="2400" dirty="0"/>
        </a:p>
      </dgm:t>
    </dgm:pt>
    <dgm:pt modelId="{C481C7F1-E26E-40F7-8EA9-1BFE340A5FEC}" type="parTrans" cxnId="{DD79EE18-3474-4C26-BBB7-0C7AEAAAA6BB}">
      <dgm:prSet/>
      <dgm:spPr/>
      <dgm:t>
        <a:bodyPr/>
        <a:lstStyle/>
        <a:p>
          <a:endParaRPr lang="ru-RU" sz="2800"/>
        </a:p>
      </dgm:t>
    </dgm:pt>
    <dgm:pt modelId="{8B3A611A-C1E3-4E2C-B9E8-5C4C37C9EFB7}" type="sibTrans" cxnId="{DD79EE18-3474-4C26-BBB7-0C7AEAAAA6BB}">
      <dgm:prSet/>
      <dgm:spPr/>
      <dgm:t>
        <a:bodyPr/>
        <a:lstStyle/>
        <a:p>
          <a:endParaRPr lang="ru-RU" sz="2800"/>
        </a:p>
      </dgm:t>
    </dgm:pt>
    <dgm:pt modelId="{377567F7-AC0F-48B9-8CBB-17984D74B10C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Сохраняется разнонаправленная динамика по каналам продаж </a:t>
          </a:r>
          <a:endParaRPr lang="ru-RU" sz="1200" dirty="0"/>
        </a:p>
      </dgm:t>
    </dgm:pt>
    <dgm:pt modelId="{19BE9FC7-4F8F-482D-B36A-091670B41C1A}" type="parTrans" cxnId="{82B209F6-B75F-43D3-A1C0-2276AAC57F37}">
      <dgm:prSet/>
      <dgm:spPr/>
      <dgm:t>
        <a:bodyPr/>
        <a:lstStyle/>
        <a:p>
          <a:endParaRPr lang="ru-RU" sz="2800"/>
        </a:p>
      </dgm:t>
    </dgm:pt>
    <dgm:pt modelId="{6C39F002-2ED3-4C76-9688-18DE9FE8AEFE}" type="sibTrans" cxnId="{82B209F6-B75F-43D3-A1C0-2276AAC57F37}">
      <dgm:prSet/>
      <dgm:spPr/>
      <dgm:t>
        <a:bodyPr/>
        <a:lstStyle/>
        <a:p>
          <a:endParaRPr lang="ru-RU" sz="2800"/>
        </a:p>
      </dgm:t>
    </dgm:pt>
    <dgm:pt modelId="{EE65928F-F41F-4E1B-ACB6-030DD65ACD55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Основными драйверами рынка выступают: интернет-канал, федеральные сети и бюджетные закупки</a:t>
          </a:r>
          <a:endParaRPr lang="ru-RU" sz="1200" dirty="0"/>
        </a:p>
      </dgm:t>
    </dgm:pt>
    <dgm:pt modelId="{01ED369E-B0D8-474F-8791-8CB04F79B238}" type="parTrans" cxnId="{5BECEBD4-FA36-4409-AEAA-3330069EEB9D}">
      <dgm:prSet/>
      <dgm:spPr/>
      <dgm:t>
        <a:bodyPr/>
        <a:lstStyle/>
        <a:p>
          <a:endParaRPr lang="ru-RU" sz="2800"/>
        </a:p>
      </dgm:t>
    </dgm:pt>
    <dgm:pt modelId="{60353AC9-FA4A-4193-87C5-5AADEA014D48}" type="sibTrans" cxnId="{5BECEBD4-FA36-4409-AEAA-3330069EEB9D}">
      <dgm:prSet/>
      <dgm:spPr/>
      <dgm:t>
        <a:bodyPr/>
        <a:lstStyle/>
        <a:p>
          <a:endParaRPr lang="ru-RU" sz="2800"/>
        </a:p>
      </dgm:t>
    </dgm:pt>
    <dgm:pt modelId="{53B93F0B-6833-4829-BC50-75A6FD9DDC23}">
      <dgm:prSet custT="1"/>
      <dgm:spPr>
        <a:solidFill>
          <a:srgbClr val="00518E">
            <a:alpha val="67000"/>
          </a:srgbClr>
        </a:solidFill>
      </dgm:spPr>
      <dgm:t>
        <a:bodyPr/>
        <a:lstStyle/>
        <a:p>
          <a:r>
            <a:rPr lang="ru-RU" sz="2400" dirty="0" smtClean="0"/>
            <a:t>Лидеры рынка</a:t>
          </a:r>
          <a:endParaRPr lang="ru-RU" sz="2400" dirty="0"/>
        </a:p>
      </dgm:t>
    </dgm:pt>
    <dgm:pt modelId="{8F88B2CF-F53E-4FF6-9E9D-90C54F2838A1}" type="parTrans" cxnId="{7CF80091-9FEB-4ED9-91B2-CC0FC733C528}">
      <dgm:prSet/>
      <dgm:spPr/>
      <dgm:t>
        <a:bodyPr/>
        <a:lstStyle/>
        <a:p>
          <a:endParaRPr lang="ru-RU" sz="2800"/>
        </a:p>
      </dgm:t>
    </dgm:pt>
    <dgm:pt modelId="{37B526F3-7D67-4A30-935E-E8FBF934B8CC}" type="sibTrans" cxnId="{7CF80091-9FEB-4ED9-91B2-CC0FC733C528}">
      <dgm:prSet/>
      <dgm:spPr/>
      <dgm:t>
        <a:bodyPr/>
        <a:lstStyle/>
        <a:p>
          <a:endParaRPr lang="ru-RU" sz="2800"/>
        </a:p>
      </dgm:t>
    </dgm:pt>
    <dgm:pt modelId="{E362F357-0AB0-40C5-B26E-44545F5FAED5}">
      <dgm:prSet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Практически все ведущие игроки книжного рынка из разных каналов имеют положительную динамику в 2015 году</a:t>
          </a:r>
          <a:endParaRPr lang="ru-RU" sz="1200" dirty="0"/>
        </a:p>
      </dgm:t>
    </dgm:pt>
    <dgm:pt modelId="{AE4B9CE4-3FBB-431B-9BC2-E496A2713F10}" type="parTrans" cxnId="{C4ECD9B4-44BF-4655-AC15-1A951DCC2AED}">
      <dgm:prSet/>
      <dgm:spPr/>
      <dgm:t>
        <a:bodyPr/>
        <a:lstStyle/>
        <a:p>
          <a:endParaRPr lang="ru-RU" sz="2800"/>
        </a:p>
      </dgm:t>
    </dgm:pt>
    <dgm:pt modelId="{3DCB3B93-810E-4C92-85D2-F15AE4E928D5}" type="sibTrans" cxnId="{C4ECD9B4-44BF-4655-AC15-1A951DCC2AED}">
      <dgm:prSet/>
      <dgm:spPr/>
      <dgm:t>
        <a:bodyPr/>
        <a:lstStyle/>
        <a:p>
          <a:endParaRPr lang="ru-RU" sz="2800"/>
        </a:p>
      </dgm:t>
    </dgm:pt>
    <dgm:pt modelId="{C3984364-74A3-4548-9F62-6FFB466C937A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В 2015 году впервые отрицательную динамику покажет канал </a:t>
          </a:r>
          <a:r>
            <a:rPr lang="en-US" sz="1200" dirty="0" smtClean="0"/>
            <a:t>FMCG</a:t>
          </a:r>
          <a:r>
            <a:rPr lang="ru-RU" sz="1200" dirty="0" smtClean="0"/>
            <a:t>, с другой стороны, канал «Книжные магазины» сохраняет свои позиции, несмотря на падение по средним/мелким магазинам</a:t>
          </a:r>
          <a:endParaRPr lang="ru-RU" sz="1200" dirty="0"/>
        </a:p>
      </dgm:t>
    </dgm:pt>
    <dgm:pt modelId="{5A527DA0-9A94-47F8-BA34-20887905734C}" type="parTrans" cxnId="{AEEAEC6D-762D-489A-AA3B-1855427EA2ED}">
      <dgm:prSet/>
      <dgm:spPr/>
      <dgm:t>
        <a:bodyPr/>
        <a:lstStyle/>
        <a:p>
          <a:endParaRPr lang="ru-RU" sz="2800"/>
        </a:p>
      </dgm:t>
    </dgm:pt>
    <dgm:pt modelId="{44A9AE4A-44F2-4187-AB7B-E5DAE380083B}" type="sibTrans" cxnId="{AEEAEC6D-762D-489A-AA3B-1855427EA2ED}">
      <dgm:prSet/>
      <dgm:spPr/>
      <dgm:t>
        <a:bodyPr/>
        <a:lstStyle/>
        <a:p>
          <a:endParaRPr lang="ru-RU" sz="2800"/>
        </a:p>
      </dgm:t>
    </dgm:pt>
    <dgm:pt modelId="{15E3B330-FBA3-46DD-983A-77B031654D8A}">
      <dgm:prSet phldrT="[Текст]"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 В региональной структуре четко заметны отрицательные тенденции азиатских регионов РФ, в первую очередь это связано с недостаточным развитием книготорговой инфраструктуры</a:t>
          </a:r>
          <a:endParaRPr lang="ru-RU" sz="1200" dirty="0"/>
        </a:p>
      </dgm:t>
    </dgm:pt>
    <dgm:pt modelId="{4EF183B2-29C5-4A5D-9656-059D2FFA8CAD}" type="parTrans" cxnId="{97136DCB-6BC3-40E7-9798-A204A6AE69AB}">
      <dgm:prSet/>
      <dgm:spPr/>
      <dgm:t>
        <a:bodyPr/>
        <a:lstStyle/>
        <a:p>
          <a:endParaRPr lang="ru-RU" sz="2800"/>
        </a:p>
      </dgm:t>
    </dgm:pt>
    <dgm:pt modelId="{789B0001-4613-4BBA-B5EA-0EFE3D12598A}" type="sibTrans" cxnId="{97136DCB-6BC3-40E7-9798-A204A6AE69AB}">
      <dgm:prSet/>
      <dgm:spPr/>
      <dgm:t>
        <a:bodyPr/>
        <a:lstStyle/>
        <a:p>
          <a:endParaRPr lang="ru-RU" sz="2800"/>
        </a:p>
      </dgm:t>
    </dgm:pt>
    <dgm:pt modelId="{740A833A-B29C-40EF-9B6B-CD87EC3C7100}">
      <dgm:prSet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Отдельно следует выделить интернет-магазина «Озон», по которому рост замедлился. Смена приоритета в продуктовой политике в пользу других товарных категорий приводит к потере ранее завоеванных позиции.</a:t>
          </a:r>
          <a:endParaRPr lang="ru-RU" sz="1200" dirty="0"/>
        </a:p>
      </dgm:t>
    </dgm:pt>
    <dgm:pt modelId="{F5E61829-1842-400F-8CFF-CBF68050C9C5}" type="parTrans" cxnId="{16C8D077-D7D3-49DF-99D6-FCA7526BDF24}">
      <dgm:prSet/>
      <dgm:spPr/>
      <dgm:t>
        <a:bodyPr/>
        <a:lstStyle/>
        <a:p>
          <a:endParaRPr lang="ru-RU" sz="2800"/>
        </a:p>
      </dgm:t>
    </dgm:pt>
    <dgm:pt modelId="{EFF5C612-9194-4C20-B62C-D0F9BBB21B7C}" type="sibTrans" cxnId="{16C8D077-D7D3-49DF-99D6-FCA7526BDF24}">
      <dgm:prSet/>
      <dgm:spPr/>
      <dgm:t>
        <a:bodyPr/>
        <a:lstStyle/>
        <a:p>
          <a:endParaRPr lang="ru-RU" sz="2800"/>
        </a:p>
      </dgm:t>
    </dgm:pt>
    <dgm:pt modelId="{CCF19251-FBE6-475F-AE30-3A383062EEA3}">
      <dgm:prSet custT="1"/>
      <dgm:spPr>
        <a:solidFill>
          <a:srgbClr val="C8D7EA">
            <a:alpha val="90000"/>
          </a:srgbClr>
        </a:solidFill>
      </dgm:spPr>
      <dgm:t>
        <a:bodyPr/>
        <a:lstStyle/>
        <a:p>
          <a:endParaRPr lang="ru-RU" sz="1000" dirty="0"/>
        </a:p>
      </dgm:t>
    </dgm:pt>
    <dgm:pt modelId="{CA6308AE-886F-4442-8132-8C9B3EFD7E19}" type="parTrans" cxnId="{E5C1D4AC-99EF-4035-AAAE-F5A805DF9E2D}">
      <dgm:prSet/>
      <dgm:spPr/>
      <dgm:t>
        <a:bodyPr/>
        <a:lstStyle/>
        <a:p>
          <a:endParaRPr lang="ru-RU" sz="2800"/>
        </a:p>
      </dgm:t>
    </dgm:pt>
    <dgm:pt modelId="{457BB48F-7AB6-474C-B4E7-7E63B1E9BD56}" type="sibTrans" cxnId="{E5C1D4AC-99EF-4035-AAAE-F5A805DF9E2D}">
      <dgm:prSet/>
      <dgm:spPr/>
      <dgm:t>
        <a:bodyPr/>
        <a:lstStyle/>
        <a:p>
          <a:endParaRPr lang="ru-RU" sz="2800"/>
        </a:p>
      </dgm:t>
    </dgm:pt>
    <dgm:pt modelId="{B8AA77CA-5305-4FC9-B9FC-80318A24FF5A}">
      <dgm:prSet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На фоне общей положительной динамики отметим заметные успехи федеральных сетей и интернет-магазина «Лабиринт», динамика которых опережает рост рынка</a:t>
          </a:r>
          <a:endParaRPr lang="ru-RU" sz="1200" dirty="0"/>
        </a:p>
      </dgm:t>
    </dgm:pt>
    <dgm:pt modelId="{0539DB76-6820-4D17-B6F9-99A78CEDB031}" type="parTrans" cxnId="{6B6514B6-B8B6-452F-99D7-C0436A935F8C}">
      <dgm:prSet/>
      <dgm:spPr/>
      <dgm:t>
        <a:bodyPr/>
        <a:lstStyle/>
        <a:p>
          <a:endParaRPr lang="ru-RU" sz="2800"/>
        </a:p>
      </dgm:t>
    </dgm:pt>
    <dgm:pt modelId="{F52C6240-4AEE-44A1-B935-201CD33CB682}" type="sibTrans" cxnId="{6B6514B6-B8B6-452F-99D7-C0436A935F8C}">
      <dgm:prSet/>
      <dgm:spPr/>
      <dgm:t>
        <a:bodyPr/>
        <a:lstStyle/>
        <a:p>
          <a:endParaRPr lang="ru-RU" sz="2800"/>
        </a:p>
      </dgm:t>
    </dgm:pt>
    <dgm:pt modelId="{924A6759-518E-4E12-8A01-365291B09663}">
      <dgm:prSet custT="1"/>
      <dgm:spPr>
        <a:solidFill>
          <a:srgbClr val="C8D7EA">
            <a:alpha val="90000"/>
          </a:srgbClr>
        </a:solidFill>
      </dgm:spPr>
      <dgm:t>
        <a:bodyPr/>
        <a:lstStyle/>
        <a:p>
          <a:r>
            <a:rPr lang="ru-RU" sz="1200" dirty="0" smtClean="0"/>
            <a:t>Положительную динамику демонстрирует ряд крупных региональных книжный сетей.</a:t>
          </a:r>
          <a:endParaRPr lang="ru-RU" sz="1200" dirty="0"/>
        </a:p>
      </dgm:t>
    </dgm:pt>
    <dgm:pt modelId="{C48E9258-6525-4C65-874E-888B2C477A47}" type="parTrans" cxnId="{CE15A30E-D377-49F3-9EE9-B55CD299A03C}">
      <dgm:prSet/>
      <dgm:spPr/>
      <dgm:t>
        <a:bodyPr/>
        <a:lstStyle/>
        <a:p>
          <a:endParaRPr lang="ru-RU" sz="2800"/>
        </a:p>
      </dgm:t>
    </dgm:pt>
    <dgm:pt modelId="{B221C18B-3F88-48A8-9FD4-132D801C8D55}" type="sibTrans" cxnId="{CE15A30E-D377-49F3-9EE9-B55CD299A03C}">
      <dgm:prSet/>
      <dgm:spPr/>
      <dgm:t>
        <a:bodyPr/>
        <a:lstStyle/>
        <a:p>
          <a:endParaRPr lang="ru-RU" sz="2800"/>
        </a:p>
      </dgm:t>
    </dgm:pt>
    <dgm:pt modelId="{A765B37B-D835-46BC-B7BF-B5B16FDD9153}" type="pres">
      <dgm:prSet presAssocID="{2132842C-1960-468A-9295-ADC9268A58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1498EE-3FF7-4ABF-B6F7-7793B4ECD17F}" type="pres">
      <dgm:prSet presAssocID="{0367F066-FED6-4C14-8524-0E2B2B6867F5}" presName="linNode" presStyleCnt="0"/>
      <dgm:spPr/>
    </dgm:pt>
    <dgm:pt modelId="{B49BBE54-AA7E-41B6-AF57-CA010456ED97}" type="pres">
      <dgm:prSet presAssocID="{0367F066-FED6-4C14-8524-0E2B2B6867F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BE13-B4F5-47D1-8873-AE423118BBB1}" type="pres">
      <dgm:prSet presAssocID="{0367F066-FED6-4C14-8524-0E2B2B6867F5}" presName="descendantText" presStyleLbl="alignAccFollowNode1" presStyleIdx="0" presStyleCnt="2" custScaleY="12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79129-26DB-4E6F-92E0-4563B79EE963}" type="pres">
      <dgm:prSet presAssocID="{8B3A611A-C1E3-4E2C-B9E8-5C4C37C9EFB7}" presName="sp" presStyleCnt="0"/>
      <dgm:spPr/>
    </dgm:pt>
    <dgm:pt modelId="{B380157C-2693-414F-B183-892FB7FA5358}" type="pres">
      <dgm:prSet presAssocID="{53B93F0B-6833-4829-BC50-75A6FD9DDC23}" presName="linNode" presStyleCnt="0"/>
      <dgm:spPr/>
    </dgm:pt>
    <dgm:pt modelId="{1ECD4683-2AAE-4C42-9D0C-6BD385F7E750}" type="pres">
      <dgm:prSet presAssocID="{53B93F0B-6833-4829-BC50-75A6FD9DDC2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AE8A4-899A-4820-911B-F03D4677A203}" type="pres">
      <dgm:prSet presAssocID="{53B93F0B-6833-4829-BC50-75A6FD9DDC23}" presName="descendantText" presStyleLbl="alignAccFollowNode1" presStyleIdx="1" presStyleCnt="2" custScaleY="12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ECEBD4-FA36-4409-AEAA-3330069EEB9D}" srcId="{0367F066-FED6-4C14-8524-0E2B2B6867F5}" destId="{EE65928F-F41F-4E1B-ACB6-030DD65ACD55}" srcOrd="1" destOrd="0" parTransId="{01ED369E-B0D8-474F-8791-8CB04F79B238}" sibTransId="{60353AC9-FA4A-4193-87C5-5AADEA014D48}"/>
    <dgm:cxn modelId="{C2433F23-3C09-4ECC-B416-B92370C01308}" type="presOf" srcId="{0367F066-FED6-4C14-8524-0E2B2B6867F5}" destId="{B49BBE54-AA7E-41B6-AF57-CA010456ED97}" srcOrd="0" destOrd="0" presId="urn:microsoft.com/office/officeart/2005/8/layout/vList5"/>
    <dgm:cxn modelId="{1E242D0F-A8A1-4483-B97D-49C3196492FB}" type="presOf" srcId="{2132842C-1960-468A-9295-ADC9268A5850}" destId="{A765B37B-D835-46BC-B7BF-B5B16FDD9153}" srcOrd="0" destOrd="0" presId="urn:microsoft.com/office/officeart/2005/8/layout/vList5"/>
    <dgm:cxn modelId="{DF904672-9598-4D7B-988A-BC3AFEA6A7C9}" type="presOf" srcId="{EE65928F-F41F-4E1B-ACB6-030DD65ACD55}" destId="{4080BE13-B4F5-47D1-8873-AE423118BBB1}" srcOrd="0" destOrd="1" presId="urn:microsoft.com/office/officeart/2005/8/layout/vList5"/>
    <dgm:cxn modelId="{97136DCB-6BC3-40E7-9798-A204A6AE69AB}" srcId="{0367F066-FED6-4C14-8524-0E2B2B6867F5}" destId="{15E3B330-FBA3-46DD-983A-77B031654D8A}" srcOrd="3" destOrd="0" parTransId="{4EF183B2-29C5-4A5D-9656-059D2FFA8CAD}" sibTransId="{789B0001-4613-4BBA-B5EA-0EFE3D12598A}"/>
    <dgm:cxn modelId="{1FB55F1E-96DE-405F-AE78-6D90DD9F65CF}" type="presOf" srcId="{B8AA77CA-5305-4FC9-B9FC-80318A24FF5A}" destId="{CF3AE8A4-899A-4820-911B-F03D4677A203}" srcOrd="0" destOrd="2" presId="urn:microsoft.com/office/officeart/2005/8/layout/vList5"/>
    <dgm:cxn modelId="{7CF80091-9FEB-4ED9-91B2-CC0FC733C528}" srcId="{2132842C-1960-468A-9295-ADC9268A5850}" destId="{53B93F0B-6833-4829-BC50-75A6FD9DDC23}" srcOrd="1" destOrd="0" parTransId="{8F88B2CF-F53E-4FF6-9E9D-90C54F2838A1}" sibTransId="{37B526F3-7D67-4A30-935E-E8FBF934B8CC}"/>
    <dgm:cxn modelId="{CE15A30E-D377-49F3-9EE9-B55CD299A03C}" srcId="{53B93F0B-6833-4829-BC50-75A6FD9DDC23}" destId="{924A6759-518E-4E12-8A01-365291B09663}" srcOrd="3" destOrd="0" parTransId="{C48E9258-6525-4C65-874E-888B2C477A47}" sibTransId="{B221C18B-3F88-48A8-9FD4-132D801C8D55}"/>
    <dgm:cxn modelId="{122635CA-E808-47AF-84A6-345C8B18271A}" type="presOf" srcId="{CCF19251-FBE6-475F-AE30-3A383062EEA3}" destId="{CF3AE8A4-899A-4820-911B-F03D4677A203}" srcOrd="0" destOrd="4" presId="urn:microsoft.com/office/officeart/2005/8/layout/vList5"/>
    <dgm:cxn modelId="{E5C1D4AC-99EF-4035-AAAE-F5A805DF9E2D}" srcId="{53B93F0B-6833-4829-BC50-75A6FD9DDC23}" destId="{CCF19251-FBE6-475F-AE30-3A383062EEA3}" srcOrd="4" destOrd="0" parTransId="{CA6308AE-886F-4442-8132-8C9B3EFD7E19}" sibTransId="{457BB48F-7AB6-474C-B4E7-7E63B1E9BD56}"/>
    <dgm:cxn modelId="{502F55AC-6EC4-4497-921C-8CA58B6F2C7D}" type="presOf" srcId="{53B93F0B-6833-4829-BC50-75A6FD9DDC23}" destId="{1ECD4683-2AAE-4C42-9D0C-6BD385F7E750}" srcOrd="0" destOrd="0" presId="urn:microsoft.com/office/officeart/2005/8/layout/vList5"/>
    <dgm:cxn modelId="{6AFB957B-B91B-41D2-8F62-779B70CB61D2}" type="presOf" srcId="{924A6759-518E-4E12-8A01-365291B09663}" destId="{CF3AE8A4-899A-4820-911B-F03D4677A203}" srcOrd="0" destOrd="3" presId="urn:microsoft.com/office/officeart/2005/8/layout/vList5"/>
    <dgm:cxn modelId="{4A79A826-713B-4E6E-89C6-FEB5E12D20CF}" type="presOf" srcId="{C3984364-74A3-4548-9F62-6FFB466C937A}" destId="{4080BE13-B4F5-47D1-8873-AE423118BBB1}" srcOrd="0" destOrd="2" presId="urn:microsoft.com/office/officeart/2005/8/layout/vList5"/>
    <dgm:cxn modelId="{C4ECD9B4-44BF-4655-AC15-1A951DCC2AED}" srcId="{53B93F0B-6833-4829-BC50-75A6FD9DDC23}" destId="{E362F357-0AB0-40C5-B26E-44545F5FAED5}" srcOrd="0" destOrd="0" parTransId="{AE4B9CE4-3FBB-431B-9BC2-E496A2713F10}" sibTransId="{3DCB3B93-810E-4C92-85D2-F15AE4E928D5}"/>
    <dgm:cxn modelId="{16C8D077-D7D3-49DF-99D6-FCA7526BDF24}" srcId="{53B93F0B-6833-4829-BC50-75A6FD9DDC23}" destId="{740A833A-B29C-40EF-9B6B-CD87EC3C7100}" srcOrd="1" destOrd="0" parTransId="{F5E61829-1842-400F-8CFF-CBF68050C9C5}" sibTransId="{EFF5C612-9194-4C20-B62C-D0F9BBB21B7C}"/>
    <dgm:cxn modelId="{208FFCD7-D482-4A3B-9C3E-5A113D97A128}" type="presOf" srcId="{740A833A-B29C-40EF-9B6B-CD87EC3C7100}" destId="{CF3AE8A4-899A-4820-911B-F03D4677A203}" srcOrd="0" destOrd="1" presId="urn:microsoft.com/office/officeart/2005/8/layout/vList5"/>
    <dgm:cxn modelId="{DD79EE18-3474-4C26-BBB7-0C7AEAAAA6BB}" srcId="{2132842C-1960-468A-9295-ADC9268A5850}" destId="{0367F066-FED6-4C14-8524-0E2B2B6867F5}" srcOrd="0" destOrd="0" parTransId="{C481C7F1-E26E-40F7-8EA9-1BFE340A5FEC}" sibTransId="{8B3A611A-C1E3-4E2C-B9E8-5C4C37C9EFB7}"/>
    <dgm:cxn modelId="{82B209F6-B75F-43D3-A1C0-2276AAC57F37}" srcId="{0367F066-FED6-4C14-8524-0E2B2B6867F5}" destId="{377567F7-AC0F-48B9-8CBB-17984D74B10C}" srcOrd="0" destOrd="0" parTransId="{19BE9FC7-4F8F-482D-B36A-091670B41C1A}" sibTransId="{6C39F002-2ED3-4C76-9688-18DE9FE8AEFE}"/>
    <dgm:cxn modelId="{CFCD38A1-171A-4157-86F5-54CB82101C12}" type="presOf" srcId="{377567F7-AC0F-48B9-8CBB-17984D74B10C}" destId="{4080BE13-B4F5-47D1-8873-AE423118BBB1}" srcOrd="0" destOrd="0" presId="urn:microsoft.com/office/officeart/2005/8/layout/vList5"/>
    <dgm:cxn modelId="{0A5168D2-3BAB-407B-87C8-857E89329641}" type="presOf" srcId="{15E3B330-FBA3-46DD-983A-77B031654D8A}" destId="{4080BE13-B4F5-47D1-8873-AE423118BBB1}" srcOrd="0" destOrd="3" presId="urn:microsoft.com/office/officeart/2005/8/layout/vList5"/>
    <dgm:cxn modelId="{6B6514B6-B8B6-452F-99D7-C0436A935F8C}" srcId="{53B93F0B-6833-4829-BC50-75A6FD9DDC23}" destId="{B8AA77CA-5305-4FC9-B9FC-80318A24FF5A}" srcOrd="2" destOrd="0" parTransId="{0539DB76-6820-4D17-B6F9-99A78CEDB031}" sibTransId="{F52C6240-4AEE-44A1-B935-201CD33CB682}"/>
    <dgm:cxn modelId="{EF574974-B293-44FC-A977-E3BD0C6D1DE8}" type="presOf" srcId="{E362F357-0AB0-40C5-B26E-44545F5FAED5}" destId="{CF3AE8A4-899A-4820-911B-F03D4677A203}" srcOrd="0" destOrd="0" presId="urn:microsoft.com/office/officeart/2005/8/layout/vList5"/>
    <dgm:cxn modelId="{AEEAEC6D-762D-489A-AA3B-1855427EA2ED}" srcId="{0367F066-FED6-4C14-8524-0E2B2B6867F5}" destId="{C3984364-74A3-4548-9F62-6FFB466C937A}" srcOrd="2" destOrd="0" parTransId="{5A527DA0-9A94-47F8-BA34-20887905734C}" sibTransId="{44A9AE4A-44F2-4187-AB7B-E5DAE380083B}"/>
    <dgm:cxn modelId="{28BC8C82-D8AA-408E-8EA3-A6779FA1EC36}" type="presParOf" srcId="{A765B37B-D835-46BC-B7BF-B5B16FDD9153}" destId="{861498EE-3FF7-4ABF-B6F7-7793B4ECD17F}" srcOrd="0" destOrd="0" presId="urn:microsoft.com/office/officeart/2005/8/layout/vList5"/>
    <dgm:cxn modelId="{EFAED835-B034-40CB-8C06-AD1A8B7673EF}" type="presParOf" srcId="{861498EE-3FF7-4ABF-B6F7-7793B4ECD17F}" destId="{B49BBE54-AA7E-41B6-AF57-CA010456ED97}" srcOrd="0" destOrd="0" presId="urn:microsoft.com/office/officeart/2005/8/layout/vList5"/>
    <dgm:cxn modelId="{DE6E9545-A7AD-46D4-AC28-F2DC1F0B3A5D}" type="presParOf" srcId="{861498EE-3FF7-4ABF-B6F7-7793B4ECD17F}" destId="{4080BE13-B4F5-47D1-8873-AE423118BBB1}" srcOrd="1" destOrd="0" presId="urn:microsoft.com/office/officeart/2005/8/layout/vList5"/>
    <dgm:cxn modelId="{D30A4316-5E76-4878-9CB0-18450FB25C16}" type="presParOf" srcId="{A765B37B-D835-46BC-B7BF-B5B16FDD9153}" destId="{9BC79129-26DB-4E6F-92E0-4563B79EE963}" srcOrd="1" destOrd="0" presId="urn:microsoft.com/office/officeart/2005/8/layout/vList5"/>
    <dgm:cxn modelId="{EC83B6D3-B320-4174-9FC0-0E96BCCF6DF1}" type="presParOf" srcId="{A765B37B-D835-46BC-B7BF-B5B16FDD9153}" destId="{B380157C-2693-414F-B183-892FB7FA5358}" srcOrd="2" destOrd="0" presId="urn:microsoft.com/office/officeart/2005/8/layout/vList5"/>
    <dgm:cxn modelId="{EDBE50C0-00D1-4957-B352-BAAAC5064FBA}" type="presParOf" srcId="{B380157C-2693-414F-B183-892FB7FA5358}" destId="{1ECD4683-2AAE-4C42-9D0C-6BD385F7E750}" srcOrd="0" destOrd="0" presId="urn:microsoft.com/office/officeart/2005/8/layout/vList5"/>
    <dgm:cxn modelId="{CBDE4151-F3D6-4D34-9F7E-1DB70FC88543}" type="presParOf" srcId="{B380157C-2693-414F-B183-892FB7FA5358}" destId="{CF3AE8A4-899A-4820-911B-F03D4677A2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D0066-5C51-44FA-A197-C34B0AA54486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81F40F-817A-4E88-80B6-89E6DE7664FA}">
      <dgm:prSet phldrT="[Текст]"/>
      <dgm:spPr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21BFEB96-B6DE-47F9-809E-312112F64490}" type="parTrans" cxnId="{E044EAC4-1F13-4761-819C-A1FB116D4729}">
      <dgm:prSet/>
      <dgm:spPr/>
      <dgm:t>
        <a:bodyPr/>
        <a:lstStyle/>
        <a:p>
          <a:endParaRPr lang="ru-RU"/>
        </a:p>
      </dgm:t>
    </dgm:pt>
    <dgm:pt modelId="{8C53FCA2-6732-495A-A126-B8B29E3503D6}" type="sibTrans" cxnId="{E044EAC4-1F13-4761-819C-A1FB116D4729}">
      <dgm:prSet/>
      <dgm:spPr/>
      <dgm:t>
        <a:bodyPr/>
        <a:lstStyle/>
        <a:p>
          <a:endParaRPr lang="ru-RU"/>
        </a:p>
      </dgm:t>
    </dgm:pt>
    <dgm:pt modelId="{7C13E80C-FDE0-4FD0-BF85-6110FD69EAB8}">
      <dgm:prSet phldrT="[Текст]"/>
      <dgm:spPr/>
      <dgm:t>
        <a:bodyPr/>
        <a:lstStyle/>
        <a:p>
          <a:r>
            <a:rPr lang="ru-RU" dirty="0" smtClean="0"/>
            <a:t>Улучшение ситуации на книжном рынке</a:t>
          </a:r>
          <a:endParaRPr lang="ru-RU" dirty="0"/>
        </a:p>
      </dgm:t>
    </dgm:pt>
    <dgm:pt modelId="{A66FFD76-A6DB-4368-AF75-5F6FAABDFF6F}" type="parTrans" cxnId="{340032F5-4B2F-4092-B2D6-AFF4868C4988}">
      <dgm:prSet/>
      <dgm:spPr/>
      <dgm:t>
        <a:bodyPr/>
        <a:lstStyle/>
        <a:p>
          <a:endParaRPr lang="ru-RU"/>
        </a:p>
      </dgm:t>
    </dgm:pt>
    <dgm:pt modelId="{C5FACB0B-1AF2-47D1-941B-469A8299A87B}" type="sibTrans" cxnId="{340032F5-4B2F-4092-B2D6-AFF4868C4988}">
      <dgm:prSet/>
      <dgm:spPr/>
      <dgm:t>
        <a:bodyPr/>
        <a:lstStyle/>
        <a:p>
          <a:endParaRPr lang="ru-RU"/>
        </a:p>
      </dgm:t>
    </dgm:pt>
    <dgm:pt modelId="{33DE5FF2-1111-4C6C-9CF7-AD1D5B981A55}">
      <dgm:prSet phldrT="[Текст]"/>
      <dgm:spPr/>
      <dgm:t>
        <a:bodyPr/>
        <a:lstStyle/>
        <a:p>
          <a:r>
            <a:rPr lang="ru-RU" dirty="0" smtClean="0"/>
            <a:t>Повышение прозрачности и чистоты рынка</a:t>
          </a:r>
          <a:endParaRPr lang="ru-RU" dirty="0"/>
        </a:p>
      </dgm:t>
    </dgm:pt>
    <dgm:pt modelId="{8DD24689-74EF-4021-B384-1C536584A958}" type="parTrans" cxnId="{28D973BD-06C7-4E5B-8759-0CC3D0BB9D53}">
      <dgm:prSet/>
      <dgm:spPr/>
      <dgm:t>
        <a:bodyPr/>
        <a:lstStyle/>
        <a:p>
          <a:endParaRPr lang="ru-RU"/>
        </a:p>
      </dgm:t>
    </dgm:pt>
    <dgm:pt modelId="{9324F3BE-F54E-42AE-A58C-5D3D709EEBF2}" type="sibTrans" cxnId="{28D973BD-06C7-4E5B-8759-0CC3D0BB9D53}">
      <dgm:prSet/>
      <dgm:spPr/>
      <dgm:t>
        <a:bodyPr/>
        <a:lstStyle/>
        <a:p>
          <a:endParaRPr lang="ru-RU"/>
        </a:p>
      </dgm:t>
    </dgm:pt>
    <dgm:pt modelId="{6D973ABE-84A1-4462-ADBC-5FF2D36CC4CD}">
      <dgm:prSet phldrT="[Текст]"/>
      <dgm:spPr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/>
            <a:t>Инструменты</a:t>
          </a:r>
          <a:endParaRPr lang="ru-RU" dirty="0"/>
        </a:p>
      </dgm:t>
    </dgm:pt>
    <dgm:pt modelId="{66246F19-D496-4A1D-BD61-4A75645A444B}" type="parTrans" cxnId="{3480C1B0-E12D-49A7-B39D-2E5D5EB87FB2}">
      <dgm:prSet/>
      <dgm:spPr/>
      <dgm:t>
        <a:bodyPr/>
        <a:lstStyle/>
        <a:p>
          <a:endParaRPr lang="ru-RU"/>
        </a:p>
      </dgm:t>
    </dgm:pt>
    <dgm:pt modelId="{E1D6E946-DA67-4847-A186-7C6DBDA8D7C2}" type="sibTrans" cxnId="{3480C1B0-E12D-49A7-B39D-2E5D5EB87FB2}">
      <dgm:prSet/>
      <dgm:spPr/>
      <dgm:t>
        <a:bodyPr/>
        <a:lstStyle/>
        <a:p>
          <a:endParaRPr lang="ru-RU"/>
        </a:p>
      </dgm:t>
    </dgm:pt>
    <dgm:pt modelId="{972ACB89-8A0B-494F-A8B0-D0AE56DA1FEE}">
      <dgm:prSet phldrT="[Текст]"/>
      <dgm:spPr/>
      <dgm:t>
        <a:bodyPr/>
        <a:lstStyle/>
        <a:p>
          <a:r>
            <a:rPr lang="ru-RU" dirty="0" smtClean="0"/>
            <a:t>Создание публичного рейтинга повысит ответственность участников рынка</a:t>
          </a:r>
          <a:endParaRPr lang="ru-RU" dirty="0"/>
        </a:p>
      </dgm:t>
    </dgm:pt>
    <dgm:pt modelId="{DBAD6F97-051F-479A-A39C-A01433E14659}" type="parTrans" cxnId="{DC188466-7137-419F-852A-2AE51D43F937}">
      <dgm:prSet/>
      <dgm:spPr/>
      <dgm:t>
        <a:bodyPr/>
        <a:lstStyle/>
        <a:p>
          <a:endParaRPr lang="ru-RU"/>
        </a:p>
      </dgm:t>
    </dgm:pt>
    <dgm:pt modelId="{BBC8B0D8-0B1F-48C0-A969-C2BC3F824BCE}" type="sibTrans" cxnId="{DC188466-7137-419F-852A-2AE51D43F937}">
      <dgm:prSet/>
      <dgm:spPr/>
      <dgm:t>
        <a:bodyPr/>
        <a:lstStyle/>
        <a:p>
          <a:endParaRPr lang="ru-RU"/>
        </a:p>
      </dgm:t>
    </dgm:pt>
    <dgm:pt modelId="{A11849E1-32B1-480B-9552-F165AFCA21B5}">
      <dgm:prSet phldrT="[Текст]"/>
      <dgm:spPr/>
      <dgm:t>
        <a:bodyPr/>
        <a:lstStyle/>
        <a:p>
          <a:r>
            <a:rPr lang="ru-RU" dirty="0" smtClean="0"/>
            <a:t>Финансовое стимулирование надёжных Партнеров</a:t>
          </a:r>
          <a:endParaRPr lang="ru-RU" dirty="0"/>
        </a:p>
      </dgm:t>
    </dgm:pt>
    <dgm:pt modelId="{4D5718EF-46E8-460E-B86E-6E3842CC15AC}" type="parTrans" cxnId="{5048E9BA-3402-4ED0-849D-D74D5F0D6AAC}">
      <dgm:prSet/>
      <dgm:spPr/>
      <dgm:t>
        <a:bodyPr/>
        <a:lstStyle/>
        <a:p>
          <a:endParaRPr lang="ru-RU"/>
        </a:p>
      </dgm:t>
    </dgm:pt>
    <dgm:pt modelId="{975B6CEA-622D-4545-9DD6-A4CD6D3FA7D4}" type="sibTrans" cxnId="{5048E9BA-3402-4ED0-849D-D74D5F0D6AAC}">
      <dgm:prSet/>
      <dgm:spPr/>
      <dgm:t>
        <a:bodyPr/>
        <a:lstStyle/>
        <a:p>
          <a:endParaRPr lang="ru-RU"/>
        </a:p>
      </dgm:t>
    </dgm:pt>
    <dgm:pt modelId="{97A99E5E-A40A-4C36-9F1F-9D1C80769D68}">
      <dgm:prSet phldrT="[Текст]"/>
      <dgm:spPr/>
      <dgm:t>
        <a:bodyPr/>
        <a:lstStyle/>
        <a:p>
          <a:r>
            <a:rPr lang="ru-RU" dirty="0" smtClean="0"/>
            <a:t>Сокращение потерь от невыполнения обязательств </a:t>
          </a:r>
          <a:endParaRPr lang="ru-RU" dirty="0"/>
        </a:p>
      </dgm:t>
    </dgm:pt>
    <dgm:pt modelId="{05A498B9-8DD2-4D72-A37B-ADC0F5D65B82}" type="parTrans" cxnId="{6FF8C2AE-5104-46DC-AFF0-7DF4FF38D8BA}">
      <dgm:prSet/>
      <dgm:spPr/>
      <dgm:t>
        <a:bodyPr/>
        <a:lstStyle/>
        <a:p>
          <a:endParaRPr lang="ru-RU"/>
        </a:p>
      </dgm:t>
    </dgm:pt>
    <dgm:pt modelId="{0C48743D-29B5-4452-86EE-1C2BAC3E6195}" type="sibTrans" cxnId="{6FF8C2AE-5104-46DC-AFF0-7DF4FF38D8BA}">
      <dgm:prSet/>
      <dgm:spPr/>
      <dgm:t>
        <a:bodyPr/>
        <a:lstStyle/>
        <a:p>
          <a:endParaRPr lang="ru-RU"/>
        </a:p>
      </dgm:t>
    </dgm:pt>
    <dgm:pt modelId="{D345E04F-DEB5-4352-AF2A-13C16D9189CD}" type="pres">
      <dgm:prSet presAssocID="{C73D0066-5C51-44FA-A197-C34B0AA544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D7F69-FEE9-4882-8A00-F99F209BB89B}" type="pres">
      <dgm:prSet presAssocID="{9681F40F-817A-4E88-80B6-89E6DE7664FA}" presName="compNode" presStyleCnt="0"/>
      <dgm:spPr/>
      <dgm:t>
        <a:bodyPr/>
        <a:lstStyle/>
        <a:p>
          <a:endParaRPr lang="ru-RU"/>
        </a:p>
      </dgm:t>
    </dgm:pt>
    <dgm:pt modelId="{87746588-50BA-44EF-A851-267AA6CD11B3}" type="pres">
      <dgm:prSet presAssocID="{9681F40F-817A-4E88-80B6-89E6DE7664FA}" presName="aNode" presStyleLbl="bgShp" presStyleIdx="0" presStyleCnt="2" custLinFactNeighborY="-610"/>
      <dgm:spPr/>
      <dgm:t>
        <a:bodyPr/>
        <a:lstStyle/>
        <a:p>
          <a:endParaRPr lang="ru-RU"/>
        </a:p>
      </dgm:t>
    </dgm:pt>
    <dgm:pt modelId="{453D992F-1A44-4EAA-8BAC-D57FE55426C2}" type="pres">
      <dgm:prSet presAssocID="{9681F40F-817A-4E88-80B6-89E6DE7664FA}" presName="textNode" presStyleLbl="bgShp" presStyleIdx="0" presStyleCnt="2"/>
      <dgm:spPr/>
      <dgm:t>
        <a:bodyPr/>
        <a:lstStyle/>
        <a:p>
          <a:endParaRPr lang="ru-RU"/>
        </a:p>
      </dgm:t>
    </dgm:pt>
    <dgm:pt modelId="{256B73D2-3F37-4669-9C83-ECD1C6ABD300}" type="pres">
      <dgm:prSet presAssocID="{9681F40F-817A-4E88-80B6-89E6DE7664FA}" presName="compChildNode" presStyleCnt="0"/>
      <dgm:spPr/>
      <dgm:t>
        <a:bodyPr/>
        <a:lstStyle/>
        <a:p>
          <a:endParaRPr lang="ru-RU"/>
        </a:p>
      </dgm:t>
    </dgm:pt>
    <dgm:pt modelId="{2CD6F7CB-02C0-41A2-949C-B51C1AC0D66D}" type="pres">
      <dgm:prSet presAssocID="{9681F40F-817A-4E88-80B6-89E6DE7664FA}" presName="theInnerList" presStyleCnt="0"/>
      <dgm:spPr/>
      <dgm:t>
        <a:bodyPr/>
        <a:lstStyle/>
        <a:p>
          <a:endParaRPr lang="ru-RU"/>
        </a:p>
      </dgm:t>
    </dgm:pt>
    <dgm:pt modelId="{38CAFF82-5ECC-4B8E-AF44-1F8633FEDAA1}" type="pres">
      <dgm:prSet presAssocID="{7C13E80C-FDE0-4FD0-BF85-6110FD69EAB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B4063-C3D6-4C59-B2E8-4DFA4DA0DB6C}" type="pres">
      <dgm:prSet presAssocID="{7C13E80C-FDE0-4FD0-BF85-6110FD69EAB8}" presName="aSpace2" presStyleCnt="0"/>
      <dgm:spPr/>
      <dgm:t>
        <a:bodyPr/>
        <a:lstStyle/>
        <a:p>
          <a:endParaRPr lang="ru-RU"/>
        </a:p>
      </dgm:t>
    </dgm:pt>
    <dgm:pt modelId="{3F8B13B2-B9B7-42B0-B660-1AB8C3B1F5BF}" type="pres">
      <dgm:prSet presAssocID="{33DE5FF2-1111-4C6C-9CF7-AD1D5B981A5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9086A-6BF6-4565-968E-F96A4895110B}" type="pres">
      <dgm:prSet presAssocID="{33DE5FF2-1111-4C6C-9CF7-AD1D5B981A55}" presName="aSpace2" presStyleCnt="0"/>
      <dgm:spPr/>
      <dgm:t>
        <a:bodyPr/>
        <a:lstStyle/>
        <a:p>
          <a:endParaRPr lang="ru-RU"/>
        </a:p>
      </dgm:t>
    </dgm:pt>
    <dgm:pt modelId="{3121602E-571A-436D-B602-B6969772B9AE}" type="pres">
      <dgm:prSet presAssocID="{97A99E5E-A40A-4C36-9F1F-9D1C80769D6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98BF4-1AC4-44A9-AB15-360CDDAF9DC4}" type="pres">
      <dgm:prSet presAssocID="{9681F40F-817A-4E88-80B6-89E6DE7664FA}" presName="aSpace" presStyleCnt="0"/>
      <dgm:spPr/>
      <dgm:t>
        <a:bodyPr/>
        <a:lstStyle/>
        <a:p>
          <a:endParaRPr lang="ru-RU"/>
        </a:p>
      </dgm:t>
    </dgm:pt>
    <dgm:pt modelId="{0EFCE4D8-E3C9-4BE4-BD69-698A300AD2E8}" type="pres">
      <dgm:prSet presAssocID="{6D973ABE-84A1-4462-ADBC-5FF2D36CC4CD}" presName="compNode" presStyleCnt="0"/>
      <dgm:spPr/>
      <dgm:t>
        <a:bodyPr/>
        <a:lstStyle/>
        <a:p>
          <a:endParaRPr lang="ru-RU"/>
        </a:p>
      </dgm:t>
    </dgm:pt>
    <dgm:pt modelId="{18E249D8-A504-4245-A2AD-CA35A6B6B058}" type="pres">
      <dgm:prSet presAssocID="{6D973ABE-84A1-4462-ADBC-5FF2D36CC4CD}" presName="aNode" presStyleLbl="bgShp" presStyleIdx="1" presStyleCnt="2"/>
      <dgm:spPr/>
      <dgm:t>
        <a:bodyPr/>
        <a:lstStyle/>
        <a:p>
          <a:endParaRPr lang="ru-RU"/>
        </a:p>
      </dgm:t>
    </dgm:pt>
    <dgm:pt modelId="{D74D1062-0F19-4857-A1FC-C5039CE231A1}" type="pres">
      <dgm:prSet presAssocID="{6D973ABE-84A1-4462-ADBC-5FF2D36CC4CD}" presName="textNode" presStyleLbl="bgShp" presStyleIdx="1" presStyleCnt="2"/>
      <dgm:spPr/>
      <dgm:t>
        <a:bodyPr/>
        <a:lstStyle/>
        <a:p>
          <a:endParaRPr lang="ru-RU"/>
        </a:p>
      </dgm:t>
    </dgm:pt>
    <dgm:pt modelId="{BA1C796E-B5B6-4A2A-9CDD-B0EA50DDB64E}" type="pres">
      <dgm:prSet presAssocID="{6D973ABE-84A1-4462-ADBC-5FF2D36CC4CD}" presName="compChildNode" presStyleCnt="0"/>
      <dgm:spPr/>
      <dgm:t>
        <a:bodyPr/>
        <a:lstStyle/>
        <a:p>
          <a:endParaRPr lang="ru-RU"/>
        </a:p>
      </dgm:t>
    </dgm:pt>
    <dgm:pt modelId="{9DC9D7B7-402F-49D8-B550-471AF0A721E9}" type="pres">
      <dgm:prSet presAssocID="{6D973ABE-84A1-4462-ADBC-5FF2D36CC4CD}" presName="theInnerList" presStyleCnt="0"/>
      <dgm:spPr/>
      <dgm:t>
        <a:bodyPr/>
        <a:lstStyle/>
        <a:p>
          <a:endParaRPr lang="ru-RU"/>
        </a:p>
      </dgm:t>
    </dgm:pt>
    <dgm:pt modelId="{67FCFD9B-D084-4C8A-8EFD-D0A147EAFC3A}" type="pres">
      <dgm:prSet presAssocID="{972ACB89-8A0B-494F-A8B0-D0AE56DA1FE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46684-1FC4-4163-B669-ACC420519643}" type="pres">
      <dgm:prSet presAssocID="{972ACB89-8A0B-494F-A8B0-D0AE56DA1FEE}" presName="aSpace2" presStyleCnt="0"/>
      <dgm:spPr/>
      <dgm:t>
        <a:bodyPr/>
        <a:lstStyle/>
        <a:p>
          <a:endParaRPr lang="ru-RU"/>
        </a:p>
      </dgm:t>
    </dgm:pt>
    <dgm:pt modelId="{611DB971-46A0-45E7-9124-397FC9CF19D8}" type="pres">
      <dgm:prSet presAssocID="{A11849E1-32B1-480B-9552-F165AFCA21B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020E8-6EC3-4AAC-B2A6-8BF9DC2583A3}" type="presOf" srcId="{9681F40F-817A-4E88-80B6-89E6DE7664FA}" destId="{453D992F-1A44-4EAA-8BAC-D57FE55426C2}" srcOrd="1" destOrd="0" presId="urn:microsoft.com/office/officeart/2005/8/layout/lProcess2"/>
    <dgm:cxn modelId="{5048E9BA-3402-4ED0-849D-D74D5F0D6AAC}" srcId="{6D973ABE-84A1-4462-ADBC-5FF2D36CC4CD}" destId="{A11849E1-32B1-480B-9552-F165AFCA21B5}" srcOrd="1" destOrd="0" parTransId="{4D5718EF-46E8-460E-B86E-6E3842CC15AC}" sibTransId="{975B6CEA-622D-4545-9DD6-A4CD6D3FA7D4}"/>
    <dgm:cxn modelId="{E044EAC4-1F13-4761-819C-A1FB116D4729}" srcId="{C73D0066-5C51-44FA-A197-C34B0AA54486}" destId="{9681F40F-817A-4E88-80B6-89E6DE7664FA}" srcOrd="0" destOrd="0" parTransId="{21BFEB96-B6DE-47F9-809E-312112F64490}" sibTransId="{8C53FCA2-6732-495A-A126-B8B29E3503D6}"/>
    <dgm:cxn modelId="{3480C1B0-E12D-49A7-B39D-2E5D5EB87FB2}" srcId="{C73D0066-5C51-44FA-A197-C34B0AA54486}" destId="{6D973ABE-84A1-4462-ADBC-5FF2D36CC4CD}" srcOrd="1" destOrd="0" parTransId="{66246F19-D496-4A1D-BD61-4A75645A444B}" sibTransId="{E1D6E946-DA67-4847-A186-7C6DBDA8D7C2}"/>
    <dgm:cxn modelId="{4A0E3361-3814-4473-BB74-8BF9B742D6E1}" type="presOf" srcId="{6D973ABE-84A1-4462-ADBC-5FF2D36CC4CD}" destId="{18E249D8-A504-4245-A2AD-CA35A6B6B058}" srcOrd="0" destOrd="0" presId="urn:microsoft.com/office/officeart/2005/8/layout/lProcess2"/>
    <dgm:cxn modelId="{6FF8C2AE-5104-46DC-AFF0-7DF4FF38D8BA}" srcId="{9681F40F-817A-4E88-80B6-89E6DE7664FA}" destId="{97A99E5E-A40A-4C36-9F1F-9D1C80769D68}" srcOrd="2" destOrd="0" parTransId="{05A498B9-8DD2-4D72-A37B-ADC0F5D65B82}" sibTransId="{0C48743D-29B5-4452-86EE-1C2BAC3E6195}"/>
    <dgm:cxn modelId="{8BC403B8-C8A9-48A5-93AB-5AD1855E3ECB}" type="presOf" srcId="{6D973ABE-84A1-4462-ADBC-5FF2D36CC4CD}" destId="{D74D1062-0F19-4857-A1FC-C5039CE231A1}" srcOrd="1" destOrd="0" presId="urn:microsoft.com/office/officeart/2005/8/layout/lProcess2"/>
    <dgm:cxn modelId="{DC188466-7137-419F-852A-2AE51D43F937}" srcId="{6D973ABE-84A1-4462-ADBC-5FF2D36CC4CD}" destId="{972ACB89-8A0B-494F-A8B0-D0AE56DA1FEE}" srcOrd="0" destOrd="0" parTransId="{DBAD6F97-051F-479A-A39C-A01433E14659}" sibTransId="{BBC8B0D8-0B1F-48C0-A969-C2BC3F824BCE}"/>
    <dgm:cxn modelId="{340032F5-4B2F-4092-B2D6-AFF4868C4988}" srcId="{9681F40F-817A-4E88-80B6-89E6DE7664FA}" destId="{7C13E80C-FDE0-4FD0-BF85-6110FD69EAB8}" srcOrd="0" destOrd="0" parTransId="{A66FFD76-A6DB-4368-AF75-5F6FAABDFF6F}" sibTransId="{C5FACB0B-1AF2-47D1-941B-469A8299A87B}"/>
    <dgm:cxn modelId="{FD15FE73-E5F8-4AB3-BDF0-7460A3618E33}" type="presOf" srcId="{A11849E1-32B1-480B-9552-F165AFCA21B5}" destId="{611DB971-46A0-45E7-9124-397FC9CF19D8}" srcOrd="0" destOrd="0" presId="urn:microsoft.com/office/officeart/2005/8/layout/lProcess2"/>
    <dgm:cxn modelId="{28D973BD-06C7-4E5B-8759-0CC3D0BB9D53}" srcId="{9681F40F-817A-4E88-80B6-89E6DE7664FA}" destId="{33DE5FF2-1111-4C6C-9CF7-AD1D5B981A55}" srcOrd="1" destOrd="0" parTransId="{8DD24689-74EF-4021-B384-1C536584A958}" sibTransId="{9324F3BE-F54E-42AE-A58C-5D3D709EEBF2}"/>
    <dgm:cxn modelId="{A1DB9A42-87DB-4549-A7B5-943D361DAF86}" type="presOf" srcId="{9681F40F-817A-4E88-80B6-89E6DE7664FA}" destId="{87746588-50BA-44EF-A851-267AA6CD11B3}" srcOrd="0" destOrd="0" presId="urn:microsoft.com/office/officeart/2005/8/layout/lProcess2"/>
    <dgm:cxn modelId="{82BF7CD8-1BDB-4ED3-8E20-F36002289466}" type="presOf" srcId="{972ACB89-8A0B-494F-A8B0-D0AE56DA1FEE}" destId="{67FCFD9B-D084-4C8A-8EFD-D0A147EAFC3A}" srcOrd="0" destOrd="0" presId="urn:microsoft.com/office/officeart/2005/8/layout/lProcess2"/>
    <dgm:cxn modelId="{06C0BA21-C5C3-483F-A285-6837A6376FAC}" type="presOf" srcId="{33DE5FF2-1111-4C6C-9CF7-AD1D5B981A55}" destId="{3F8B13B2-B9B7-42B0-B660-1AB8C3B1F5BF}" srcOrd="0" destOrd="0" presId="urn:microsoft.com/office/officeart/2005/8/layout/lProcess2"/>
    <dgm:cxn modelId="{9F6D0498-B149-47D2-A024-522DA55ABAA6}" type="presOf" srcId="{C73D0066-5C51-44FA-A197-C34B0AA54486}" destId="{D345E04F-DEB5-4352-AF2A-13C16D9189CD}" srcOrd="0" destOrd="0" presId="urn:microsoft.com/office/officeart/2005/8/layout/lProcess2"/>
    <dgm:cxn modelId="{94F0CF4B-02B2-4B8C-A96F-BBFA944A4BB3}" type="presOf" srcId="{7C13E80C-FDE0-4FD0-BF85-6110FD69EAB8}" destId="{38CAFF82-5ECC-4B8E-AF44-1F8633FEDAA1}" srcOrd="0" destOrd="0" presId="urn:microsoft.com/office/officeart/2005/8/layout/lProcess2"/>
    <dgm:cxn modelId="{C443DFC3-8D59-4AD2-B22C-357DD1F4125F}" type="presOf" srcId="{97A99E5E-A40A-4C36-9F1F-9D1C80769D68}" destId="{3121602E-571A-436D-B602-B6969772B9AE}" srcOrd="0" destOrd="0" presId="urn:microsoft.com/office/officeart/2005/8/layout/lProcess2"/>
    <dgm:cxn modelId="{24B58AD3-71E9-4C7D-A0E7-86446F89F0E8}" type="presParOf" srcId="{D345E04F-DEB5-4352-AF2A-13C16D9189CD}" destId="{622D7F69-FEE9-4882-8A00-F99F209BB89B}" srcOrd="0" destOrd="0" presId="urn:microsoft.com/office/officeart/2005/8/layout/lProcess2"/>
    <dgm:cxn modelId="{2A689FCE-E2F3-4E1E-A1AC-FD17BBD5B630}" type="presParOf" srcId="{622D7F69-FEE9-4882-8A00-F99F209BB89B}" destId="{87746588-50BA-44EF-A851-267AA6CD11B3}" srcOrd="0" destOrd="0" presId="urn:microsoft.com/office/officeart/2005/8/layout/lProcess2"/>
    <dgm:cxn modelId="{C839A89F-732C-4803-95ED-FFCFACD2FD43}" type="presParOf" srcId="{622D7F69-FEE9-4882-8A00-F99F209BB89B}" destId="{453D992F-1A44-4EAA-8BAC-D57FE55426C2}" srcOrd="1" destOrd="0" presId="urn:microsoft.com/office/officeart/2005/8/layout/lProcess2"/>
    <dgm:cxn modelId="{A29E5BA9-CE8E-4227-B5F3-98AF3A615CEF}" type="presParOf" srcId="{622D7F69-FEE9-4882-8A00-F99F209BB89B}" destId="{256B73D2-3F37-4669-9C83-ECD1C6ABD300}" srcOrd="2" destOrd="0" presId="urn:microsoft.com/office/officeart/2005/8/layout/lProcess2"/>
    <dgm:cxn modelId="{169B2E3E-3435-4192-9BE1-4E5B6B47432A}" type="presParOf" srcId="{256B73D2-3F37-4669-9C83-ECD1C6ABD300}" destId="{2CD6F7CB-02C0-41A2-949C-B51C1AC0D66D}" srcOrd="0" destOrd="0" presId="urn:microsoft.com/office/officeart/2005/8/layout/lProcess2"/>
    <dgm:cxn modelId="{A2615BB6-8FEB-47A7-9E11-886091AA05C3}" type="presParOf" srcId="{2CD6F7CB-02C0-41A2-949C-B51C1AC0D66D}" destId="{38CAFF82-5ECC-4B8E-AF44-1F8633FEDAA1}" srcOrd="0" destOrd="0" presId="urn:microsoft.com/office/officeart/2005/8/layout/lProcess2"/>
    <dgm:cxn modelId="{8279E455-94D1-4433-9AE5-07606F777D12}" type="presParOf" srcId="{2CD6F7CB-02C0-41A2-949C-B51C1AC0D66D}" destId="{49DB4063-C3D6-4C59-B2E8-4DFA4DA0DB6C}" srcOrd="1" destOrd="0" presId="urn:microsoft.com/office/officeart/2005/8/layout/lProcess2"/>
    <dgm:cxn modelId="{16574020-1C51-4D01-AEBA-9C7ABF885E90}" type="presParOf" srcId="{2CD6F7CB-02C0-41A2-949C-B51C1AC0D66D}" destId="{3F8B13B2-B9B7-42B0-B660-1AB8C3B1F5BF}" srcOrd="2" destOrd="0" presId="urn:microsoft.com/office/officeart/2005/8/layout/lProcess2"/>
    <dgm:cxn modelId="{EB62D931-8A50-411A-93EC-839B3EEFC31D}" type="presParOf" srcId="{2CD6F7CB-02C0-41A2-949C-B51C1AC0D66D}" destId="{C6B9086A-6BF6-4565-968E-F96A4895110B}" srcOrd="3" destOrd="0" presId="urn:microsoft.com/office/officeart/2005/8/layout/lProcess2"/>
    <dgm:cxn modelId="{A782F57B-DC7D-453C-9FAD-9301A951B4E8}" type="presParOf" srcId="{2CD6F7CB-02C0-41A2-949C-B51C1AC0D66D}" destId="{3121602E-571A-436D-B602-B6969772B9AE}" srcOrd="4" destOrd="0" presId="urn:microsoft.com/office/officeart/2005/8/layout/lProcess2"/>
    <dgm:cxn modelId="{6078D589-AEF9-4D1D-A369-19DAD258416F}" type="presParOf" srcId="{D345E04F-DEB5-4352-AF2A-13C16D9189CD}" destId="{D5398BF4-1AC4-44A9-AB15-360CDDAF9DC4}" srcOrd="1" destOrd="0" presId="urn:microsoft.com/office/officeart/2005/8/layout/lProcess2"/>
    <dgm:cxn modelId="{33778E1F-CFCC-4792-A296-13F54A9553D3}" type="presParOf" srcId="{D345E04F-DEB5-4352-AF2A-13C16D9189CD}" destId="{0EFCE4D8-E3C9-4BE4-BD69-698A300AD2E8}" srcOrd="2" destOrd="0" presId="urn:microsoft.com/office/officeart/2005/8/layout/lProcess2"/>
    <dgm:cxn modelId="{394B9897-C0DC-4255-8158-4455B70E0BA6}" type="presParOf" srcId="{0EFCE4D8-E3C9-4BE4-BD69-698A300AD2E8}" destId="{18E249D8-A504-4245-A2AD-CA35A6B6B058}" srcOrd="0" destOrd="0" presId="urn:microsoft.com/office/officeart/2005/8/layout/lProcess2"/>
    <dgm:cxn modelId="{EA32C536-431E-41D7-8B21-260355BF3860}" type="presParOf" srcId="{0EFCE4D8-E3C9-4BE4-BD69-698A300AD2E8}" destId="{D74D1062-0F19-4857-A1FC-C5039CE231A1}" srcOrd="1" destOrd="0" presId="urn:microsoft.com/office/officeart/2005/8/layout/lProcess2"/>
    <dgm:cxn modelId="{D3C6A6E7-1BC0-4FEA-AD1C-544A51B42ADD}" type="presParOf" srcId="{0EFCE4D8-E3C9-4BE4-BD69-698A300AD2E8}" destId="{BA1C796E-B5B6-4A2A-9CDD-B0EA50DDB64E}" srcOrd="2" destOrd="0" presId="urn:microsoft.com/office/officeart/2005/8/layout/lProcess2"/>
    <dgm:cxn modelId="{CF84AFA7-E7AC-44D8-9940-7AEB55F1D533}" type="presParOf" srcId="{BA1C796E-B5B6-4A2A-9CDD-B0EA50DDB64E}" destId="{9DC9D7B7-402F-49D8-B550-471AF0A721E9}" srcOrd="0" destOrd="0" presId="urn:microsoft.com/office/officeart/2005/8/layout/lProcess2"/>
    <dgm:cxn modelId="{03FCCB58-A2E9-456B-A6ED-8495E5BD5476}" type="presParOf" srcId="{9DC9D7B7-402F-49D8-B550-471AF0A721E9}" destId="{67FCFD9B-D084-4C8A-8EFD-D0A147EAFC3A}" srcOrd="0" destOrd="0" presId="urn:microsoft.com/office/officeart/2005/8/layout/lProcess2"/>
    <dgm:cxn modelId="{B661675E-2413-483E-8B9B-03EFD8CD042E}" type="presParOf" srcId="{9DC9D7B7-402F-49D8-B550-471AF0A721E9}" destId="{18246684-1FC4-4163-B669-ACC420519643}" srcOrd="1" destOrd="0" presId="urn:microsoft.com/office/officeart/2005/8/layout/lProcess2"/>
    <dgm:cxn modelId="{5772B025-FE18-449A-8864-869B504EF84D}" type="presParOf" srcId="{9DC9D7B7-402F-49D8-B550-471AF0A721E9}" destId="{611DB971-46A0-45E7-9124-397FC9CF19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CAFF-9ED4-4367-B8E3-40C81DF6A562}">
      <dsp:nvSpPr>
        <dsp:cNvPr id="0" name=""/>
        <dsp:cNvSpPr/>
      </dsp:nvSpPr>
      <dsp:spPr>
        <a:xfrm rot="5400000">
          <a:off x="4672438" y="-1464806"/>
          <a:ext cx="1826499" cy="5212852"/>
        </a:xfrm>
        <a:prstGeom prst="round2SameRect">
          <a:avLst/>
        </a:prstGeom>
        <a:solidFill>
          <a:srgbClr val="C8D7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отличие от множества других отраслей, книжный рынок демонстрирует существенный прирост в 2015 году в денежном выражении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целом, можно говорить, что книжный рынок занимает устойчивое положение, несмотря на набирающий силу экономический кризис</a:t>
          </a:r>
          <a:r>
            <a:rPr lang="en-US" sz="1400" kern="1200" dirty="0" smtClean="0"/>
            <a:t>,</a:t>
          </a:r>
          <a:r>
            <a:rPr lang="ru-RU" sz="1400" kern="1200" dirty="0" smtClean="0"/>
            <a:t> которые оказывает влияние на динамику продаж в натуральном выражении</a:t>
          </a:r>
          <a:endParaRPr lang="ru-RU" sz="1400" kern="1200" dirty="0"/>
        </a:p>
      </dsp:txBody>
      <dsp:txXfrm rot="-5400000">
        <a:off x="2979262" y="317532"/>
        <a:ext cx="5123690" cy="1648175"/>
      </dsp:txXfrm>
    </dsp:sp>
    <dsp:sp modelId="{B0EE3782-17B0-47CE-915F-AE0AB5EF4FB9}">
      <dsp:nvSpPr>
        <dsp:cNvPr id="0" name=""/>
        <dsp:cNvSpPr/>
      </dsp:nvSpPr>
      <dsp:spPr>
        <a:xfrm>
          <a:off x="0" y="0"/>
          <a:ext cx="2979262" cy="2283124"/>
        </a:xfrm>
        <a:prstGeom prst="roundRect">
          <a:avLst/>
        </a:prstGeom>
        <a:solidFill>
          <a:srgbClr val="00518E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Динамика рынка</a:t>
          </a:r>
          <a:endParaRPr lang="ru-RU" sz="2800" kern="1200" dirty="0"/>
        </a:p>
      </dsp:txBody>
      <dsp:txXfrm>
        <a:off x="111453" y="111453"/>
        <a:ext cx="2756356" cy="2060218"/>
      </dsp:txXfrm>
    </dsp:sp>
    <dsp:sp modelId="{275AE2C9-32BA-459E-B6AE-328B246BB16F}">
      <dsp:nvSpPr>
        <dsp:cNvPr id="0" name=""/>
        <dsp:cNvSpPr/>
      </dsp:nvSpPr>
      <dsp:spPr>
        <a:xfrm rot="5400000">
          <a:off x="4658049" y="917112"/>
          <a:ext cx="1826499" cy="5243576"/>
        </a:xfrm>
        <a:prstGeom prst="round2SameRect">
          <a:avLst/>
        </a:prstGeom>
        <a:solidFill>
          <a:srgbClr val="C8D7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Основные драйверы роста рынка сегменты: «Детская литература» и «Образовательная литература»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«Прикладная литература» и «Художественная литература показывает отрицательную динамику второй год подряд</a:t>
          </a:r>
          <a:r>
            <a:rPr lang="en-US" sz="1400" kern="1200" dirty="0" smtClean="0"/>
            <a:t>,</a:t>
          </a:r>
          <a:r>
            <a:rPr lang="ru-RU" sz="1400" kern="1200" dirty="0" smtClean="0"/>
            <a:t> хотя темпы падения замедлились</a:t>
          </a:r>
          <a:endParaRPr lang="ru-RU" sz="1400" kern="1200" dirty="0"/>
        </a:p>
      </dsp:txBody>
      <dsp:txXfrm rot="-5400000">
        <a:off x="2949511" y="2714812"/>
        <a:ext cx="5154414" cy="1648175"/>
      </dsp:txXfrm>
    </dsp:sp>
    <dsp:sp modelId="{9DAFC534-E6CF-424C-8BAF-1E3A9559608A}">
      <dsp:nvSpPr>
        <dsp:cNvPr id="0" name=""/>
        <dsp:cNvSpPr/>
      </dsp:nvSpPr>
      <dsp:spPr>
        <a:xfrm>
          <a:off x="0" y="2397338"/>
          <a:ext cx="2949511" cy="2283124"/>
        </a:xfrm>
        <a:prstGeom prst="roundRect">
          <a:avLst/>
        </a:prstGeom>
        <a:solidFill>
          <a:srgbClr val="00518E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Структура рынка по сегментам</a:t>
          </a:r>
          <a:endParaRPr lang="ru-RU" sz="2800" kern="1200" dirty="0"/>
        </a:p>
      </dsp:txBody>
      <dsp:txXfrm>
        <a:off x="111453" y="2508791"/>
        <a:ext cx="2726605" cy="206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BE13-B4F5-47D1-8873-AE423118BBB1}">
      <dsp:nvSpPr>
        <dsp:cNvPr id="0" name=""/>
        <dsp:cNvSpPr/>
      </dsp:nvSpPr>
      <dsp:spPr>
        <a:xfrm rot="5400000">
          <a:off x="4491693" y="-1532858"/>
          <a:ext cx="2159212" cy="5243576"/>
        </a:xfrm>
        <a:prstGeom prst="round2SameRect">
          <a:avLst/>
        </a:prstGeom>
        <a:solidFill>
          <a:srgbClr val="C8D7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Сохраняется разнонаправленная динамика по каналам продаж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Основными драйверами рынка выступают: интернет-канал, федеральные сети и бюджетные закупки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2015 году впервые отрицательную динамику покажет канал </a:t>
          </a:r>
          <a:r>
            <a:rPr lang="en-US" sz="1200" kern="1200" dirty="0" smtClean="0"/>
            <a:t>FMCG</a:t>
          </a:r>
          <a:r>
            <a:rPr lang="ru-RU" sz="1200" kern="1200" dirty="0" smtClean="0"/>
            <a:t>, с другой стороны, канал «Книжные магазины» сохраняет свои позиции, несмотря на падение по средним/мелким магазинам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В региональной структуре четко заметны отрицательные тенденции азиатских регионов РФ, в первую очередь это связано с недостаточным развитием книготорговой инфраструктуры</a:t>
          </a:r>
          <a:endParaRPr lang="ru-RU" sz="1200" kern="1200" dirty="0"/>
        </a:p>
      </dsp:txBody>
      <dsp:txXfrm rot="-5400000">
        <a:off x="2949511" y="114728"/>
        <a:ext cx="5138172" cy="1948404"/>
      </dsp:txXfrm>
    </dsp:sp>
    <dsp:sp modelId="{B49BBE54-AA7E-41B6-AF57-CA010456ED97}">
      <dsp:nvSpPr>
        <dsp:cNvPr id="0" name=""/>
        <dsp:cNvSpPr/>
      </dsp:nvSpPr>
      <dsp:spPr>
        <a:xfrm>
          <a:off x="0" y="54"/>
          <a:ext cx="2949511" cy="2177749"/>
        </a:xfrm>
        <a:prstGeom prst="roundRect">
          <a:avLst/>
        </a:prstGeom>
        <a:solidFill>
          <a:srgbClr val="00518E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Структура рынка по каналам и регионам</a:t>
          </a:r>
          <a:endParaRPr lang="ru-RU" sz="2400" kern="1200" dirty="0"/>
        </a:p>
      </dsp:txBody>
      <dsp:txXfrm>
        <a:off x="106309" y="106363"/>
        <a:ext cx="2736893" cy="1965131"/>
      </dsp:txXfrm>
    </dsp:sp>
    <dsp:sp modelId="{CF3AE8A4-899A-4820-911B-F03D4677A203}">
      <dsp:nvSpPr>
        <dsp:cNvPr id="0" name=""/>
        <dsp:cNvSpPr/>
      </dsp:nvSpPr>
      <dsp:spPr>
        <a:xfrm rot="5400000">
          <a:off x="4498583" y="753778"/>
          <a:ext cx="2145431" cy="5243576"/>
        </a:xfrm>
        <a:prstGeom prst="round2SameRect">
          <a:avLst/>
        </a:prstGeom>
        <a:solidFill>
          <a:srgbClr val="C8D7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Практически все ведущие игроки книжного рынка из разных каналов имеют положительную динамику в 2015 году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Отдельно следует выделить интернет-магазина «Озон», по которому рост замедлился. Смена приоритета в продуктовой политике в пользу других товарных категорий приводит к потере ранее завоеванных позиции.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фоне общей положительной динамики отметим заметные успехи федеральных сетей и интернет-магазина «Лабиринт», динамика которых опережает рост рынка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Положительную динамику демонстрирует ряд крупных региональных книжный сетей.</a:t>
          </a:r>
          <a:endParaRPr lang="ru-RU" sz="12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2949511" y="2407582"/>
        <a:ext cx="5138845" cy="1935969"/>
      </dsp:txXfrm>
    </dsp:sp>
    <dsp:sp modelId="{1ECD4683-2AAE-4C42-9D0C-6BD385F7E750}">
      <dsp:nvSpPr>
        <dsp:cNvPr id="0" name=""/>
        <dsp:cNvSpPr/>
      </dsp:nvSpPr>
      <dsp:spPr>
        <a:xfrm>
          <a:off x="0" y="2286691"/>
          <a:ext cx="2949511" cy="2177749"/>
        </a:xfrm>
        <a:prstGeom prst="roundRect">
          <a:avLst/>
        </a:prstGeom>
        <a:solidFill>
          <a:srgbClr val="00518E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Лидеры рынка</a:t>
          </a:r>
          <a:endParaRPr lang="ru-RU" sz="2400" kern="1200" dirty="0"/>
        </a:p>
      </dsp:txBody>
      <dsp:txXfrm>
        <a:off x="106309" y="2393000"/>
        <a:ext cx="2736893" cy="196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46588-50BA-44EF-A851-267AA6CD11B3}">
      <dsp:nvSpPr>
        <dsp:cNvPr id="0" name=""/>
        <dsp:cNvSpPr/>
      </dsp:nvSpPr>
      <dsp:spPr>
        <a:xfrm>
          <a:off x="3960" y="0"/>
          <a:ext cx="3809978" cy="1522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Цели</a:t>
          </a:r>
          <a:endParaRPr lang="ru-RU" sz="2200" kern="1200" dirty="0"/>
        </a:p>
      </dsp:txBody>
      <dsp:txXfrm>
        <a:off x="3960" y="0"/>
        <a:ext cx="3809978" cy="456806"/>
      </dsp:txXfrm>
    </dsp:sp>
    <dsp:sp modelId="{38CAFF82-5ECC-4B8E-AF44-1F8633FEDAA1}">
      <dsp:nvSpPr>
        <dsp:cNvPr id="0" name=""/>
        <dsp:cNvSpPr/>
      </dsp:nvSpPr>
      <dsp:spPr>
        <a:xfrm>
          <a:off x="384958" y="456936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Улучшение ситуации на книжном рынке</a:t>
          </a:r>
          <a:endParaRPr lang="ru-RU" sz="900" kern="1200" dirty="0"/>
        </a:p>
      </dsp:txBody>
      <dsp:txXfrm>
        <a:off x="393720" y="465698"/>
        <a:ext cx="3030458" cy="281623"/>
      </dsp:txXfrm>
    </dsp:sp>
    <dsp:sp modelId="{3F8B13B2-B9B7-42B0-B660-1AB8C3B1F5BF}">
      <dsp:nvSpPr>
        <dsp:cNvPr id="0" name=""/>
        <dsp:cNvSpPr/>
      </dsp:nvSpPr>
      <dsp:spPr>
        <a:xfrm>
          <a:off x="384958" y="802106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прозрачности и чистоты рынка</a:t>
          </a:r>
          <a:endParaRPr lang="ru-RU" sz="900" kern="1200" dirty="0"/>
        </a:p>
      </dsp:txBody>
      <dsp:txXfrm>
        <a:off x="393720" y="810868"/>
        <a:ext cx="3030458" cy="281623"/>
      </dsp:txXfrm>
    </dsp:sp>
    <dsp:sp modelId="{3121602E-571A-436D-B602-B6969772B9AE}">
      <dsp:nvSpPr>
        <dsp:cNvPr id="0" name=""/>
        <dsp:cNvSpPr/>
      </dsp:nvSpPr>
      <dsp:spPr>
        <a:xfrm>
          <a:off x="384958" y="1147277"/>
          <a:ext cx="3047982" cy="29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Сокращение потерь от невыполнения обязательств </a:t>
          </a:r>
          <a:endParaRPr lang="ru-RU" sz="900" kern="1200" dirty="0"/>
        </a:p>
      </dsp:txBody>
      <dsp:txXfrm>
        <a:off x="393720" y="1156039"/>
        <a:ext cx="3030458" cy="281623"/>
      </dsp:txXfrm>
    </dsp:sp>
    <dsp:sp modelId="{18E249D8-A504-4245-A2AD-CA35A6B6B058}">
      <dsp:nvSpPr>
        <dsp:cNvPr id="0" name=""/>
        <dsp:cNvSpPr/>
      </dsp:nvSpPr>
      <dsp:spPr>
        <a:xfrm>
          <a:off x="4099687" y="0"/>
          <a:ext cx="3809978" cy="1522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DAEC"/>
            </a:gs>
            <a:gs pos="93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Инструменты</a:t>
          </a:r>
          <a:endParaRPr lang="ru-RU" sz="2200" kern="1200" dirty="0"/>
        </a:p>
      </dsp:txBody>
      <dsp:txXfrm>
        <a:off x="4099687" y="0"/>
        <a:ext cx="3809978" cy="456806"/>
      </dsp:txXfrm>
    </dsp:sp>
    <dsp:sp modelId="{67FCFD9B-D084-4C8A-8EFD-D0A147EAFC3A}">
      <dsp:nvSpPr>
        <dsp:cNvPr id="0" name=""/>
        <dsp:cNvSpPr/>
      </dsp:nvSpPr>
      <dsp:spPr>
        <a:xfrm>
          <a:off x="4480685" y="457252"/>
          <a:ext cx="3047982" cy="459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публичного рейтинга повысит ответственность участников рынка</a:t>
          </a:r>
          <a:endParaRPr lang="ru-RU" sz="900" kern="1200" dirty="0"/>
        </a:p>
      </dsp:txBody>
      <dsp:txXfrm>
        <a:off x="4494132" y="470699"/>
        <a:ext cx="3021088" cy="432217"/>
      </dsp:txXfrm>
    </dsp:sp>
    <dsp:sp modelId="{611DB971-46A0-45E7-9124-397FC9CF19D8}">
      <dsp:nvSpPr>
        <dsp:cNvPr id="0" name=""/>
        <dsp:cNvSpPr/>
      </dsp:nvSpPr>
      <dsp:spPr>
        <a:xfrm>
          <a:off x="4480685" y="986996"/>
          <a:ext cx="3047982" cy="459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Финансовое стимулирование надёжных Партнеров</a:t>
          </a:r>
          <a:endParaRPr lang="ru-RU" sz="900" kern="1200" dirty="0"/>
        </a:p>
      </dsp:txBody>
      <dsp:txXfrm>
        <a:off x="4494132" y="1000443"/>
        <a:ext cx="3021088" cy="43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0.54688</cdr:y>
    </cdr:from>
    <cdr:to>
      <cdr:x>1</cdr:x>
      <cdr:y>1</cdr:y>
    </cdr:to>
    <cdr:sp macro="" textlink="">
      <cdr:nvSpPr>
        <cdr:cNvPr id="2" name="Объект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30312" y="4127872"/>
          <a:ext cx="8712967" cy="208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just">
            <a:buFont typeface="Arial" panose="020B0604020202020204" pitchFamily="34" charset="0"/>
            <a:buChar char="•"/>
          </a:pPr>
          <a:endParaRPr lang="ru-RU" sz="1100" b="0" kern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0.31034</cdr:x>
      <cdr:y>0.2801</cdr:y>
    </cdr:from>
    <cdr:to>
      <cdr:x>0.54977</cdr:x>
      <cdr:y>0.41647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318138"/>
          <a:ext cx="499965" cy="154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900" dirty="0" smtClean="0"/>
            <a:t>300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0.63666</cdr:x>
      <cdr:y>0.00939</cdr:y>
    </cdr:from>
    <cdr:to>
      <cdr:x>0.89592</cdr:x>
      <cdr:y>0.14575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29501" y="10661"/>
          <a:ext cx="541395" cy="15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dirty="0" smtClean="0"/>
            <a:t>12</a:t>
          </a:r>
          <a:r>
            <a:rPr lang="ru-RU" sz="900" dirty="0" smtClean="0"/>
            <a:t>00</a:t>
          </a:r>
          <a:endParaRPr lang="ru-RU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3E8E-6B6D-4493-9F8E-2DC168741D70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8220-A2E1-4964-9DBE-BB9862F6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1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9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85" y="0"/>
            <a:ext cx="294629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2" y="4715828"/>
            <a:ext cx="5440052" cy="44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64"/>
            <a:ext cx="294629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85" y="9430064"/>
            <a:ext cx="294629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6" tIns="45568" rIns="91136" bIns="4556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C6E85AA-9810-4382-9DC8-F36371949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02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7527C-96B4-47F2-AE6E-E9F68EE325E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9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0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29BFE-3A81-2B4A-AC97-7E578F1EC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7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33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382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1pPr>
            <a:lvl2pPr marL="740721" indent="-284893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2pPr>
            <a:lvl3pPr marL="1139571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3pPr>
            <a:lvl4pPr marL="1595399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4pPr>
            <a:lvl5pPr marL="2051228" indent="-227914" algn="ctr" eaLnBrk="0" hangingPunct="0">
              <a:lnSpc>
                <a:spcPct val="80000"/>
              </a:lnSpc>
              <a:spcBef>
                <a:spcPct val="50000"/>
              </a:spcBef>
              <a:defRPr sz="700">
                <a:solidFill>
                  <a:schemeClr val="tx1"/>
                </a:solidFill>
                <a:latin typeface="Arial" pitchFamily="34" charset="0"/>
              </a:defRPr>
            </a:lvl5pPr>
            <a:lvl6pPr marL="2507056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6pPr>
            <a:lvl7pPr marL="2962885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7pPr>
            <a:lvl8pPr marL="3418713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8pPr>
            <a:lvl9pPr marL="3874541" indent="-227914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defRPr/>
            </a:pPr>
            <a:fld id="{377961E2-327A-4595-9AED-81772C30348A}" type="slidenum">
              <a:rPr lang="ru-RU" sz="1200">
                <a:solidFill>
                  <a:prstClr val="black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763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E85AA-9810-4382-9DC8-F363719492D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1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5" name="Picture 9" descr="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28625"/>
            <a:ext cx="71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E731-A772-4B8B-8A34-57E349A03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1AB3-0FCB-4790-83E9-223476177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00150"/>
            <a:ext cx="77724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F4CD-12AB-4B07-AFA8-C9CDACE75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AD42-1E24-44D1-8EFC-6800222F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6D26-1323-46E3-8FF4-8B147CB75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C246-A9CE-44A1-8A4A-928F3FAD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61E1-EDE4-466A-A985-AAE7FFD0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CE26-C68C-4475-B823-1A0EAA78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06A8-2DF9-428D-9261-A723A5F0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823B6-2AEC-4C7B-AFEF-6469A404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24BC-F104-4EEF-A07E-10F29D73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228600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25354E87-052C-4A97-8EAB-4EB4C313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4103" name="Picture 9" descr="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01063" y="6286500"/>
            <a:ext cx="357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l"/>
        <a:defRPr sz="12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itchFamily="2" charset="2"/>
        <a:buChar char="u"/>
        <a:defRPr sz="1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w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6.jpe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oleObject" Target="../embeddings/oleObject7.bin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tags" Target="../tags/tag25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image" Target="../media/image7.jpeg"/><Relationship Id="rId10" Type="http://schemas.openxmlformats.org/officeDocument/2006/relationships/notesSlide" Target="../notesSlides/notesSlide6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6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oleObject" Target="../embeddings/oleObject8.bin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tags" Target="../tags/tag32.xml"/><Relationship Id="rId11" Type="http://schemas.openxmlformats.org/officeDocument/2006/relationships/image" Target="../media/image22.png"/><Relationship Id="rId5" Type="http://schemas.openxmlformats.org/officeDocument/2006/relationships/tags" Target="../tags/tag31.xml"/><Relationship Id="rId15" Type="http://schemas.openxmlformats.org/officeDocument/2006/relationships/image" Target="../media/image7.jpeg"/><Relationship Id="rId10" Type="http://schemas.openxmlformats.org/officeDocument/2006/relationships/notesSlide" Target="../notesSlides/notesSlide7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7.xml"/><Relationship Id="rId7" Type="http://schemas.openxmlformats.org/officeDocument/2006/relationships/image" Target="../media/image4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jpe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0.xml"/><Relationship Id="rId7" Type="http://schemas.openxmlformats.org/officeDocument/2006/relationships/image" Target="../media/image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4" Type="http://schemas.openxmlformats.org/officeDocument/2006/relationships/tags" Target="../tags/tag41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4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7.png"/><Relationship Id="rId2" Type="http://schemas.openxmlformats.org/officeDocument/2006/relationships/tags" Target="../tags/tag42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9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50.xml"/><Relationship Id="rId19" Type="http://schemas.openxmlformats.org/officeDocument/2006/relationships/image" Target="../media/image7.jpe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4.jpe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2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.jpeg"/><Relationship Id="rId5" Type="http://schemas.openxmlformats.org/officeDocument/2006/relationships/tags" Target="../tags/tag56.xml"/><Relationship Id="rId10" Type="http://schemas.openxmlformats.org/officeDocument/2006/relationships/image" Target="../media/image28.pn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0.pn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1.xml"/><Relationship Id="rId7" Type="http://schemas.openxmlformats.org/officeDocument/2006/relationships/image" Target="../media/image8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jpeg"/><Relationship Id="rId4" Type="http://schemas.openxmlformats.org/officeDocument/2006/relationships/tags" Target="../tags/tag62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3.jpeg"/><Relationship Id="rId7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87.xml"/><Relationship Id="rId117" Type="http://schemas.openxmlformats.org/officeDocument/2006/relationships/tags" Target="../tags/tag178.xml"/><Relationship Id="rId21" Type="http://schemas.openxmlformats.org/officeDocument/2006/relationships/tags" Target="../tags/tag82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63" Type="http://schemas.openxmlformats.org/officeDocument/2006/relationships/tags" Target="../tags/tag124.xml"/><Relationship Id="rId68" Type="http://schemas.openxmlformats.org/officeDocument/2006/relationships/tags" Target="../tags/tag129.xml"/><Relationship Id="rId84" Type="http://schemas.openxmlformats.org/officeDocument/2006/relationships/tags" Target="../tags/tag145.xml"/><Relationship Id="rId89" Type="http://schemas.openxmlformats.org/officeDocument/2006/relationships/tags" Target="../tags/tag150.xml"/><Relationship Id="rId112" Type="http://schemas.openxmlformats.org/officeDocument/2006/relationships/tags" Target="../tags/tag173.xml"/><Relationship Id="rId133" Type="http://schemas.openxmlformats.org/officeDocument/2006/relationships/tags" Target="../tags/tag194.xml"/><Relationship Id="rId138" Type="http://schemas.openxmlformats.org/officeDocument/2006/relationships/tags" Target="../tags/tag199.xml"/><Relationship Id="rId154" Type="http://schemas.openxmlformats.org/officeDocument/2006/relationships/tags" Target="../tags/tag215.xml"/><Relationship Id="rId159" Type="http://schemas.openxmlformats.org/officeDocument/2006/relationships/tags" Target="../tags/tag220.xml"/><Relationship Id="rId175" Type="http://schemas.openxmlformats.org/officeDocument/2006/relationships/tags" Target="../tags/tag236.xml"/><Relationship Id="rId170" Type="http://schemas.openxmlformats.org/officeDocument/2006/relationships/tags" Target="../tags/tag231.xml"/><Relationship Id="rId16" Type="http://schemas.openxmlformats.org/officeDocument/2006/relationships/tags" Target="../tags/tag77.xml"/><Relationship Id="rId107" Type="http://schemas.openxmlformats.org/officeDocument/2006/relationships/tags" Target="../tags/tag168.xml"/><Relationship Id="rId11" Type="http://schemas.openxmlformats.org/officeDocument/2006/relationships/tags" Target="../tags/tag72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53" Type="http://schemas.openxmlformats.org/officeDocument/2006/relationships/tags" Target="../tags/tag114.xml"/><Relationship Id="rId58" Type="http://schemas.openxmlformats.org/officeDocument/2006/relationships/tags" Target="../tags/tag119.xml"/><Relationship Id="rId74" Type="http://schemas.openxmlformats.org/officeDocument/2006/relationships/tags" Target="../tags/tag135.xml"/><Relationship Id="rId79" Type="http://schemas.openxmlformats.org/officeDocument/2006/relationships/tags" Target="../tags/tag140.xml"/><Relationship Id="rId102" Type="http://schemas.openxmlformats.org/officeDocument/2006/relationships/tags" Target="../tags/tag163.xml"/><Relationship Id="rId123" Type="http://schemas.openxmlformats.org/officeDocument/2006/relationships/tags" Target="../tags/tag184.xml"/><Relationship Id="rId128" Type="http://schemas.openxmlformats.org/officeDocument/2006/relationships/tags" Target="../tags/tag189.xml"/><Relationship Id="rId144" Type="http://schemas.openxmlformats.org/officeDocument/2006/relationships/tags" Target="../tags/tag205.xml"/><Relationship Id="rId149" Type="http://schemas.openxmlformats.org/officeDocument/2006/relationships/tags" Target="../tags/tag210.xml"/><Relationship Id="rId5" Type="http://schemas.openxmlformats.org/officeDocument/2006/relationships/tags" Target="../tags/tag66.xml"/><Relationship Id="rId90" Type="http://schemas.openxmlformats.org/officeDocument/2006/relationships/tags" Target="../tags/tag151.xml"/><Relationship Id="rId95" Type="http://schemas.openxmlformats.org/officeDocument/2006/relationships/tags" Target="../tags/tag156.xml"/><Relationship Id="rId160" Type="http://schemas.openxmlformats.org/officeDocument/2006/relationships/tags" Target="../tags/tag221.xml"/><Relationship Id="rId165" Type="http://schemas.openxmlformats.org/officeDocument/2006/relationships/tags" Target="../tags/tag226.xml"/><Relationship Id="rId181" Type="http://schemas.openxmlformats.org/officeDocument/2006/relationships/oleObject" Target="../embeddings/oleObject12.bin"/><Relationship Id="rId186" Type="http://schemas.openxmlformats.org/officeDocument/2006/relationships/image" Target="../media/image7.jpeg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64" Type="http://schemas.openxmlformats.org/officeDocument/2006/relationships/tags" Target="../tags/tag125.xml"/><Relationship Id="rId69" Type="http://schemas.openxmlformats.org/officeDocument/2006/relationships/tags" Target="../tags/tag130.xml"/><Relationship Id="rId113" Type="http://schemas.openxmlformats.org/officeDocument/2006/relationships/tags" Target="../tags/tag174.xml"/><Relationship Id="rId118" Type="http://schemas.openxmlformats.org/officeDocument/2006/relationships/tags" Target="../tags/tag179.xml"/><Relationship Id="rId134" Type="http://schemas.openxmlformats.org/officeDocument/2006/relationships/tags" Target="../tags/tag195.xml"/><Relationship Id="rId139" Type="http://schemas.openxmlformats.org/officeDocument/2006/relationships/tags" Target="../tags/tag200.xml"/><Relationship Id="rId80" Type="http://schemas.openxmlformats.org/officeDocument/2006/relationships/tags" Target="../tags/tag141.xml"/><Relationship Id="rId85" Type="http://schemas.openxmlformats.org/officeDocument/2006/relationships/tags" Target="../tags/tag146.xml"/><Relationship Id="rId150" Type="http://schemas.openxmlformats.org/officeDocument/2006/relationships/tags" Target="../tags/tag211.xml"/><Relationship Id="rId155" Type="http://schemas.openxmlformats.org/officeDocument/2006/relationships/tags" Target="../tags/tag216.xml"/><Relationship Id="rId171" Type="http://schemas.openxmlformats.org/officeDocument/2006/relationships/tags" Target="../tags/tag232.xml"/><Relationship Id="rId176" Type="http://schemas.openxmlformats.org/officeDocument/2006/relationships/tags" Target="../tags/tag237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59" Type="http://schemas.openxmlformats.org/officeDocument/2006/relationships/tags" Target="../tags/tag120.xml"/><Relationship Id="rId103" Type="http://schemas.openxmlformats.org/officeDocument/2006/relationships/tags" Target="../tags/tag164.xml"/><Relationship Id="rId108" Type="http://schemas.openxmlformats.org/officeDocument/2006/relationships/tags" Target="../tags/tag169.xml"/><Relationship Id="rId124" Type="http://schemas.openxmlformats.org/officeDocument/2006/relationships/tags" Target="../tags/tag185.xml"/><Relationship Id="rId129" Type="http://schemas.openxmlformats.org/officeDocument/2006/relationships/tags" Target="../tags/tag190.xml"/><Relationship Id="rId54" Type="http://schemas.openxmlformats.org/officeDocument/2006/relationships/tags" Target="../tags/tag115.xml"/><Relationship Id="rId70" Type="http://schemas.openxmlformats.org/officeDocument/2006/relationships/tags" Target="../tags/tag131.xml"/><Relationship Id="rId75" Type="http://schemas.openxmlformats.org/officeDocument/2006/relationships/tags" Target="../tags/tag136.xml"/><Relationship Id="rId91" Type="http://schemas.openxmlformats.org/officeDocument/2006/relationships/tags" Target="../tags/tag152.xml"/><Relationship Id="rId96" Type="http://schemas.openxmlformats.org/officeDocument/2006/relationships/tags" Target="../tags/tag157.xml"/><Relationship Id="rId140" Type="http://schemas.openxmlformats.org/officeDocument/2006/relationships/tags" Target="../tags/tag201.xml"/><Relationship Id="rId145" Type="http://schemas.openxmlformats.org/officeDocument/2006/relationships/tags" Target="../tags/tag206.xml"/><Relationship Id="rId161" Type="http://schemas.openxmlformats.org/officeDocument/2006/relationships/tags" Target="../tags/tag222.xml"/><Relationship Id="rId166" Type="http://schemas.openxmlformats.org/officeDocument/2006/relationships/tags" Target="../tags/tag227.xml"/><Relationship Id="rId182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6" Type="http://schemas.openxmlformats.org/officeDocument/2006/relationships/tags" Target="../tags/tag67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49" Type="http://schemas.openxmlformats.org/officeDocument/2006/relationships/tags" Target="../tags/tag110.xml"/><Relationship Id="rId114" Type="http://schemas.openxmlformats.org/officeDocument/2006/relationships/tags" Target="../tags/tag175.xml"/><Relationship Id="rId119" Type="http://schemas.openxmlformats.org/officeDocument/2006/relationships/tags" Target="../tags/tag180.xml"/><Relationship Id="rId44" Type="http://schemas.openxmlformats.org/officeDocument/2006/relationships/tags" Target="../tags/tag105.xml"/><Relationship Id="rId60" Type="http://schemas.openxmlformats.org/officeDocument/2006/relationships/tags" Target="../tags/tag121.xml"/><Relationship Id="rId65" Type="http://schemas.openxmlformats.org/officeDocument/2006/relationships/tags" Target="../tags/tag126.xml"/><Relationship Id="rId81" Type="http://schemas.openxmlformats.org/officeDocument/2006/relationships/tags" Target="../tags/tag142.xml"/><Relationship Id="rId86" Type="http://schemas.openxmlformats.org/officeDocument/2006/relationships/tags" Target="../tags/tag147.xml"/><Relationship Id="rId130" Type="http://schemas.openxmlformats.org/officeDocument/2006/relationships/tags" Target="../tags/tag191.xml"/><Relationship Id="rId135" Type="http://schemas.openxmlformats.org/officeDocument/2006/relationships/tags" Target="../tags/tag196.xml"/><Relationship Id="rId151" Type="http://schemas.openxmlformats.org/officeDocument/2006/relationships/tags" Target="../tags/tag212.xml"/><Relationship Id="rId156" Type="http://schemas.openxmlformats.org/officeDocument/2006/relationships/tags" Target="../tags/tag217.xml"/><Relationship Id="rId177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72" Type="http://schemas.openxmlformats.org/officeDocument/2006/relationships/tags" Target="../tags/tag233.xml"/><Relationship Id="rId180" Type="http://schemas.openxmlformats.org/officeDocument/2006/relationships/image" Target="../media/image38.emf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9" Type="http://schemas.openxmlformats.org/officeDocument/2006/relationships/tags" Target="../tags/tag100.xml"/><Relationship Id="rId109" Type="http://schemas.openxmlformats.org/officeDocument/2006/relationships/tags" Target="../tags/tag170.xml"/><Relationship Id="rId34" Type="http://schemas.openxmlformats.org/officeDocument/2006/relationships/tags" Target="../tags/tag95.xml"/><Relationship Id="rId50" Type="http://schemas.openxmlformats.org/officeDocument/2006/relationships/tags" Target="../tags/tag111.xml"/><Relationship Id="rId55" Type="http://schemas.openxmlformats.org/officeDocument/2006/relationships/tags" Target="../tags/tag116.xml"/><Relationship Id="rId76" Type="http://schemas.openxmlformats.org/officeDocument/2006/relationships/tags" Target="../tags/tag137.xml"/><Relationship Id="rId97" Type="http://schemas.openxmlformats.org/officeDocument/2006/relationships/tags" Target="../tags/tag158.xml"/><Relationship Id="rId104" Type="http://schemas.openxmlformats.org/officeDocument/2006/relationships/tags" Target="../tags/tag165.xml"/><Relationship Id="rId120" Type="http://schemas.openxmlformats.org/officeDocument/2006/relationships/tags" Target="../tags/tag181.xml"/><Relationship Id="rId125" Type="http://schemas.openxmlformats.org/officeDocument/2006/relationships/tags" Target="../tags/tag186.xml"/><Relationship Id="rId141" Type="http://schemas.openxmlformats.org/officeDocument/2006/relationships/tags" Target="../tags/tag202.xml"/><Relationship Id="rId146" Type="http://schemas.openxmlformats.org/officeDocument/2006/relationships/tags" Target="../tags/tag207.xml"/><Relationship Id="rId167" Type="http://schemas.openxmlformats.org/officeDocument/2006/relationships/tags" Target="../tags/tag228.xml"/><Relationship Id="rId7" Type="http://schemas.openxmlformats.org/officeDocument/2006/relationships/tags" Target="../tags/tag68.xml"/><Relationship Id="rId71" Type="http://schemas.openxmlformats.org/officeDocument/2006/relationships/tags" Target="../tags/tag132.xml"/><Relationship Id="rId92" Type="http://schemas.openxmlformats.org/officeDocument/2006/relationships/tags" Target="../tags/tag153.xml"/><Relationship Id="rId162" Type="http://schemas.openxmlformats.org/officeDocument/2006/relationships/tags" Target="../tags/tag223.xml"/><Relationship Id="rId183" Type="http://schemas.openxmlformats.org/officeDocument/2006/relationships/oleObject" Target="../embeddings/oleObject13.bin"/><Relationship Id="rId2" Type="http://schemas.openxmlformats.org/officeDocument/2006/relationships/tags" Target="../tags/tag63.xml"/><Relationship Id="rId29" Type="http://schemas.openxmlformats.org/officeDocument/2006/relationships/tags" Target="../tags/tag90.xml"/><Relationship Id="rId24" Type="http://schemas.openxmlformats.org/officeDocument/2006/relationships/tags" Target="../tags/tag85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66" Type="http://schemas.openxmlformats.org/officeDocument/2006/relationships/tags" Target="../tags/tag127.xml"/><Relationship Id="rId87" Type="http://schemas.openxmlformats.org/officeDocument/2006/relationships/tags" Target="../tags/tag148.xml"/><Relationship Id="rId110" Type="http://schemas.openxmlformats.org/officeDocument/2006/relationships/tags" Target="../tags/tag171.xml"/><Relationship Id="rId115" Type="http://schemas.openxmlformats.org/officeDocument/2006/relationships/tags" Target="../tags/tag176.xml"/><Relationship Id="rId131" Type="http://schemas.openxmlformats.org/officeDocument/2006/relationships/tags" Target="../tags/tag192.xml"/><Relationship Id="rId136" Type="http://schemas.openxmlformats.org/officeDocument/2006/relationships/tags" Target="../tags/tag197.xml"/><Relationship Id="rId157" Type="http://schemas.openxmlformats.org/officeDocument/2006/relationships/tags" Target="../tags/tag218.xml"/><Relationship Id="rId178" Type="http://schemas.openxmlformats.org/officeDocument/2006/relationships/image" Target="../media/image6.jpeg"/><Relationship Id="rId61" Type="http://schemas.openxmlformats.org/officeDocument/2006/relationships/tags" Target="../tags/tag122.xml"/><Relationship Id="rId82" Type="http://schemas.openxmlformats.org/officeDocument/2006/relationships/tags" Target="../tags/tag143.xml"/><Relationship Id="rId152" Type="http://schemas.openxmlformats.org/officeDocument/2006/relationships/tags" Target="../tags/tag213.xml"/><Relationship Id="rId173" Type="http://schemas.openxmlformats.org/officeDocument/2006/relationships/tags" Target="../tags/tag234.xml"/><Relationship Id="rId19" Type="http://schemas.openxmlformats.org/officeDocument/2006/relationships/tags" Target="../tags/tag80.xml"/><Relationship Id="rId14" Type="http://schemas.openxmlformats.org/officeDocument/2006/relationships/tags" Target="../tags/tag75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56" Type="http://schemas.openxmlformats.org/officeDocument/2006/relationships/tags" Target="../tags/tag117.xml"/><Relationship Id="rId77" Type="http://schemas.openxmlformats.org/officeDocument/2006/relationships/tags" Target="../tags/tag138.xml"/><Relationship Id="rId100" Type="http://schemas.openxmlformats.org/officeDocument/2006/relationships/tags" Target="../tags/tag161.xml"/><Relationship Id="rId105" Type="http://schemas.openxmlformats.org/officeDocument/2006/relationships/tags" Target="../tags/tag166.xml"/><Relationship Id="rId126" Type="http://schemas.openxmlformats.org/officeDocument/2006/relationships/tags" Target="../tags/tag187.xml"/><Relationship Id="rId147" Type="http://schemas.openxmlformats.org/officeDocument/2006/relationships/tags" Target="../tags/tag208.xml"/><Relationship Id="rId168" Type="http://schemas.openxmlformats.org/officeDocument/2006/relationships/tags" Target="../tags/tag229.xml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72" Type="http://schemas.openxmlformats.org/officeDocument/2006/relationships/tags" Target="../tags/tag133.xml"/><Relationship Id="rId93" Type="http://schemas.openxmlformats.org/officeDocument/2006/relationships/tags" Target="../tags/tag154.xml"/><Relationship Id="rId98" Type="http://schemas.openxmlformats.org/officeDocument/2006/relationships/tags" Target="../tags/tag159.xml"/><Relationship Id="rId121" Type="http://schemas.openxmlformats.org/officeDocument/2006/relationships/tags" Target="../tags/tag182.xml"/><Relationship Id="rId142" Type="http://schemas.openxmlformats.org/officeDocument/2006/relationships/tags" Target="../tags/tag203.xml"/><Relationship Id="rId163" Type="http://schemas.openxmlformats.org/officeDocument/2006/relationships/tags" Target="../tags/tag224.xml"/><Relationship Id="rId184" Type="http://schemas.openxmlformats.org/officeDocument/2006/relationships/image" Target="../media/image40.emf"/><Relationship Id="rId3" Type="http://schemas.openxmlformats.org/officeDocument/2006/relationships/tags" Target="../tags/tag64.xml"/><Relationship Id="rId25" Type="http://schemas.openxmlformats.org/officeDocument/2006/relationships/tags" Target="../tags/tag86.xml"/><Relationship Id="rId46" Type="http://schemas.openxmlformats.org/officeDocument/2006/relationships/tags" Target="../tags/tag107.xml"/><Relationship Id="rId67" Type="http://schemas.openxmlformats.org/officeDocument/2006/relationships/tags" Target="../tags/tag128.xml"/><Relationship Id="rId116" Type="http://schemas.openxmlformats.org/officeDocument/2006/relationships/tags" Target="../tags/tag177.xml"/><Relationship Id="rId137" Type="http://schemas.openxmlformats.org/officeDocument/2006/relationships/tags" Target="../tags/tag198.xml"/><Relationship Id="rId158" Type="http://schemas.openxmlformats.org/officeDocument/2006/relationships/tags" Target="../tags/tag219.xml"/><Relationship Id="rId20" Type="http://schemas.openxmlformats.org/officeDocument/2006/relationships/tags" Target="../tags/tag81.xml"/><Relationship Id="rId41" Type="http://schemas.openxmlformats.org/officeDocument/2006/relationships/tags" Target="../tags/tag102.xml"/><Relationship Id="rId62" Type="http://schemas.openxmlformats.org/officeDocument/2006/relationships/tags" Target="../tags/tag123.xml"/><Relationship Id="rId83" Type="http://schemas.openxmlformats.org/officeDocument/2006/relationships/tags" Target="../tags/tag144.xml"/><Relationship Id="rId88" Type="http://schemas.openxmlformats.org/officeDocument/2006/relationships/tags" Target="../tags/tag149.xml"/><Relationship Id="rId111" Type="http://schemas.openxmlformats.org/officeDocument/2006/relationships/tags" Target="../tags/tag172.xml"/><Relationship Id="rId132" Type="http://schemas.openxmlformats.org/officeDocument/2006/relationships/tags" Target="../tags/tag193.xml"/><Relationship Id="rId153" Type="http://schemas.openxmlformats.org/officeDocument/2006/relationships/tags" Target="../tags/tag214.xml"/><Relationship Id="rId174" Type="http://schemas.openxmlformats.org/officeDocument/2006/relationships/tags" Target="../tags/tag235.xml"/><Relationship Id="rId179" Type="http://schemas.openxmlformats.org/officeDocument/2006/relationships/oleObject" Target="../embeddings/oleObject11.bin"/><Relationship Id="rId15" Type="http://schemas.openxmlformats.org/officeDocument/2006/relationships/tags" Target="../tags/tag76.xml"/><Relationship Id="rId36" Type="http://schemas.openxmlformats.org/officeDocument/2006/relationships/tags" Target="../tags/tag97.xml"/><Relationship Id="rId57" Type="http://schemas.openxmlformats.org/officeDocument/2006/relationships/tags" Target="../tags/tag118.xml"/><Relationship Id="rId106" Type="http://schemas.openxmlformats.org/officeDocument/2006/relationships/tags" Target="../tags/tag167.xml"/><Relationship Id="rId127" Type="http://schemas.openxmlformats.org/officeDocument/2006/relationships/tags" Target="../tags/tag188.xml"/><Relationship Id="rId10" Type="http://schemas.openxmlformats.org/officeDocument/2006/relationships/tags" Target="../tags/tag71.xml"/><Relationship Id="rId31" Type="http://schemas.openxmlformats.org/officeDocument/2006/relationships/tags" Target="../tags/tag92.xml"/><Relationship Id="rId52" Type="http://schemas.openxmlformats.org/officeDocument/2006/relationships/tags" Target="../tags/tag113.xml"/><Relationship Id="rId73" Type="http://schemas.openxmlformats.org/officeDocument/2006/relationships/tags" Target="../tags/tag134.xml"/><Relationship Id="rId78" Type="http://schemas.openxmlformats.org/officeDocument/2006/relationships/tags" Target="../tags/tag139.xml"/><Relationship Id="rId94" Type="http://schemas.openxmlformats.org/officeDocument/2006/relationships/tags" Target="../tags/tag155.xml"/><Relationship Id="rId99" Type="http://schemas.openxmlformats.org/officeDocument/2006/relationships/tags" Target="../tags/tag160.xml"/><Relationship Id="rId101" Type="http://schemas.openxmlformats.org/officeDocument/2006/relationships/tags" Target="../tags/tag162.xml"/><Relationship Id="rId122" Type="http://schemas.openxmlformats.org/officeDocument/2006/relationships/tags" Target="../tags/tag183.xml"/><Relationship Id="rId143" Type="http://schemas.openxmlformats.org/officeDocument/2006/relationships/tags" Target="../tags/tag204.xml"/><Relationship Id="rId148" Type="http://schemas.openxmlformats.org/officeDocument/2006/relationships/tags" Target="../tags/tag209.xml"/><Relationship Id="rId164" Type="http://schemas.openxmlformats.org/officeDocument/2006/relationships/tags" Target="../tags/tag225.xml"/><Relationship Id="rId169" Type="http://schemas.openxmlformats.org/officeDocument/2006/relationships/tags" Target="../tags/tag230.xml"/><Relationship Id="rId185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3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3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tags" Target="../tags/tag240.xml"/><Relationship Id="rId9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8.xml"/><Relationship Id="rId7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chart" Target="../charts/chart1.xml"/><Relationship Id="rId4" Type="http://schemas.openxmlformats.org/officeDocument/2006/relationships/tags" Target="../tags/tag10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2.xml"/><Relationship Id="rId7" Type="http://schemas.openxmlformats.org/officeDocument/2006/relationships/image" Target="../media/image11.emf"/><Relationship Id="rId12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tags" Target="../tags/tag13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tags" Target="../tags/tag17.xml"/><Relationship Id="rId10" Type="http://schemas.openxmlformats.org/officeDocument/2006/relationships/image" Target="../media/image6.jpeg"/><Relationship Id="rId4" Type="http://schemas.openxmlformats.org/officeDocument/2006/relationships/tags" Target="../tags/tag16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jpeg"/><Relationship Id="rId3" Type="http://schemas.openxmlformats.org/officeDocument/2006/relationships/tags" Target="../tags/tag19.xml"/><Relationship Id="rId7" Type="http://schemas.openxmlformats.org/officeDocument/2006/relationships/image" Target="../media/image8.emf"/><Relationship Id="rId12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image" Target="../media/image13.png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Состояние и перспективы развития книжного рынка: международные и российские тренды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Олег Новиков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080120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4509120"/>
            <a:ext cx="751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/>
              <a:t>издательская группа «</a:t>
            </a:r>
            <a:r>
              <a:rPr lang="ru-RU" sz="2000" b="0" dirty="0" smtClean="0"/>
              <a:t>ЭКСМО-АСТ-ДРОФА-ВЕНТАНА-ГРАФ»</a:t>
            </a:r>
            <a:endParaRPr lang="ru-RU" sz="2000" b="0" dirty="0"/>
          </a:p>
        </p:txBody>
      </p:sp>
      <p:pic>
        <p:nvPicPr>
          <p:cNvPr id="34818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53" y="652012"/>
            <a:ext cx="2245939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52008"/>
            <a:ext cx="8025112" cy="512696"/>
          </a:xfrm>
        </p:spPr>
        <p:txBody>
          <a:bodyPr anchor="t"/>
          <a:lstStyle/>
          <a:p>
            <a:r>
              <a:rPr lang="ru-RU" sz="1600" dirty="0" smtClean="0"/>
              <a:t>Основные выводы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88" y="1910686"/>
            <a:ext cx="8388464" cy="2808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 глобальном книжном рынке ожидается переход к устойчивому росту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Существенным фактом становится возобновление роста «бумажной» книги и замедление роста «электронной книги»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Значительное отставание России по объемам потребления книг на душу населения определяет значительный потенциал роста национального рынка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6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20" y="1484340"/>
            <a:ext cx="8759634" cy="3694364"/>
          </a:xfrm>
          <a:prstGeom prst="rect">
            <a:avLst/>
          </a:prstGeom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2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00" y="213868"/>
            <a:ext cx="81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ru-RU" sz="1600" b="0" dirty="0"/>
              <a:t>Динамика </a:t>
            </a:r>
            <a:r>
              <a:rPr lang="ru-RU" sz="1600" b="0" dirty="0" smtClean="0"/>
              <a:t> книжного </a:t>
            </a:r>
            <a:r>
              <a:rPr lang="ru-RU" sz="1600" b="0" dirty="0"/>
              <a:t>рынка </a:t>
            </a:r>
            <a:r>
              <a:rPr lang="ru-RU" sz="1600" b="0" dirty="0" smtClean="0"/>
              <a:t>РФ</a:t>
            </a:r>
            <a:r>
              <a:rPr lang="en-US" sz="1600" b="0" dirty="0" smtClean="0"/>
              <a:t> </a:t>
            </a:r>
            <a:r>
              <a:rPr lang="ru-RU" sz="1600" b="0" dirty="0" smtClean="0"/>
              <a:t>в 2015 году ожидается положительной (+5,0%)., в 2016 году так же ожидается положительная динамика рынка (+</a:t>
            </a:r>
            <a:r>
              <a:rPr lang="en-US" sz="1600" b="0" dirty="0" smtClean="0"/>
              <a:t>5,0</a:t>
            </a:r>
            <a:r>
              <a:rPr lang="ru-RU" sz="1600" b="0" dirty="0" smtClean="0"/>
              <a:t>%)</a:t>
            </a:r>
            <a:endParaRPr lang="ru-RU" sz="1600" b="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Овал 17"/>
          <p:cNvSpPr/>
          <p:nvPr>
            <p:custDataLst>
              <p:tags r:id="rId4"/>
            </p:custDataLst>
          </p:nvPr>
        </p:nvSpPr>
        <p:spPr bwMode="auto">
          <a:xfrm>
            <a:off x="2170551" y="3214933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</a:t>
            </a:r>
            <a:r>
              <a:rPr lang="ru-RU" sz="1400" dirty="0" smtClean="0">
                <a:solidFill>
                  <a:srgbClr val="FF0000"/>
                </a:solidFill>
                <a:sym typeface="Arial" charset="0"/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,7%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2" name="Овал 21"/>
          <p:cNvSpPr/>
          <p:nvPr>
            <p:custDataLst>
              <p:tags r:id="rId5"/>
            </p:custDataLst>
          </p:nvPr>
        </p:nvSpPr>
        <p:spPr bwMode="auto">
          <a:xfrm>
            <a:off x="3720504" y="3679917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0000"/>
                </a:solidFill>
                <a:sym typeface="Arial" charset="0"/>
              </a:rPr>
              <a:t>-1</a:t>
            </a: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,5%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3" name="Овал 22"/>
          <p:cNvSpPr/>
          <p:nvPr>
            <p:custDataLst>
              <p:tags r:id="rId6"/>
            </p:custDataLst>
          </p:nvPr>
        </p:nvSpPr>
        <p:spPr bwMode="auto">
          <a:xfrm>
            <a:off x="5292080" y="3688930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+5,0%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sp>
        <p:nvSpPr>
          <p:cNvPr id="24" name="Овал 23"/>
          <p:cNvSpPr/>
          <p:nvPr>
            <p:custDataLst>
              <p:tags r:id="rId7"/>
            </p:custDataLst>
          </p:nvPr>
        </p:nvSpPr>
        <p:spPr bwMode="auto">
          <a:xfrm>
            <a:off x="6935593" y="2600277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B050"/>
                </a:solidFill>
                <a:sym typeface="Arial" charset="0"/>
              </a:rPr>
              <a:t>+</a:t>
            </a:r>
            <a:r>
              <a:rPr lang="en-US" sz="1400" dirty="0" smtClean="0">
                <a:solidFill>
                  <a:srgbClr val="00B050"/>
                </a:solidFill>
                <a:sym typeface="Arial" charset="0"/>
              </a:rPr>
              <a:t>5</a:t>
            </a: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1728291" y="1867150"/>
            <a:ext cx="6336704" cy="57449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Овал 27"/>
          <p:cNvSpPr/>
          <p:nvPr>
            <p:custDataLst>
              <p:tags r:id="rId8"/>
            </p:custDataLst>
          </p:nvPr>
        </p:nvSpPr>
        <p:spPr bwMode="auto">
          <a:xfrm>
            <a:off x="4283967" y="1974377"/>
            <a:ext cx="1225351" cy="36004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ym typeface="Arial" charset="0"/>
              </a:rPr>
              <a:t>CAGR~1</a:t>
            </a:r>
            <a:r>
              <a:rPr lang="ru-RU" sz="1400" b="1" dirty="0" smtClean="0">
                <a:sym typeface="Arial" charset="0"/>
              </a:rPr>
              <a:t>%</a:t>
            </a:r>
            <a:endParaRPr lang="en-US" sz="1400" b="1" dirty="0">
              <a:sym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373216"/>
            <a:ext cx="820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/>
              <a:t>Основная причин роста - </a:t>
            </a:r>
            <a:r>
              <a:rPr lang="ru-RU" sz="1400" b="0" dirty="0"/>
              <a:t>увеличение цен на книги (</a:t>
            </a:r>
            <a:r>
              <a:rPr lang="en-US" sz="1400" b="0" dirty="0"/>
              <a:t>~ 20%</a:t>
            </a:r>
            <a:r>
              <a:rPr lang="ru-RU" sz="1400" b="0" dirty="0" smtClean="0"/>
              <a:t>)</a:t>
            </a:r>
            <a:endParaRPr lang="ru-RU" sz="1400" dirty="0"/>
          </a:p>
        </p:txBody>
      </p:sp>
      <p:pic>
        <p:nvPicPr>
          <p:cNvPr id="15" name="Picture 2" descr="http://www.drofa.ru/images/logo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7740352" y="1965278"/>
            <a:ext cx="600770" cy="2245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83,3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1648157"/>
            <a:ext cx="8633792" cy="3643967"/>
          </a:xfrm>
          <a:prstGeom prst="rect">
            <a:avLst/>
          </a:prstGeom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888" y="129371"/>
            <a:ext cx="8169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ru-RU" sz="1600" b="0" dirty="0"/>
              <a:t>Динамика </a:t>
            </a:r>
            <a:r>
              <a:rPr lang="ru-RU" sz="1600" b="0" dirty="0" smtClean="0"/>
              <a:t> коммерческого книжного рынка* РФ</a:t>
            </a:r>
            <a:r>
              <a:rPr lang="en-US" sz="1600" b="0" dirty="0" smtClean="0"/>
              <a:t> </a:t>
            </a:r>
            <a:r>
              <a:rPr lang="ru-RU" sz="1600" b="0" dirty="0" smtClean="0"/>
              <a:t>в 2015 году ожидается положительной (+5,6%), в 2016 году так же ожидается положительная динамика рынка (+</a:t>
            </a:r>
            <a:r>
              <a:rPr lang="en-US" sz="1600" b="0" dirty="0" smtClean="0"/>
              <a:t>5,0</a:t>
            </a:r>
            <a:r>
              <a:rPr lang="ru-RU" sz="1600" b="0" dirty="0" smtClean="0"/>
              <a:t>%)</a:t>
            </a:r>
            <a:endParaRPr lang="ru-RU" sz="1600" b="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Овал 17"/>
          <p:cNvSpPr/>
          <p:nvPr>
            <p:custDataLst>
              <p:tags r:id="rId4"/>
            </p:custDataLst>
          </p:nvPr>
        </p:nvSpPr>
        <p:spPr bwMode="auto">
          <a:xfrm>
            <a:off x="2109049" y="3592044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-</a:t>
            </a:r>
            <a:r>
              <a:rPr lang="ru-RU" sz="1400" dirty="0" smtClean="0">
                <a:solidFill>
                  <a:srgbClr val="FF0000"/>
                </a:solidFill>
                <a:sym typeface="Arial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,0%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2" name="Овал 21"/>
          <p:cNvSpPr/>
          <p:nvPr>
            <p:custDataLst>
              <p:tags r:id="rId5"/>
            </p:custDataLst>
          </p:nvPr>
        </p:nvSpPr>
        <p:spPr bwMode="auto">
          <a:xfrm>
            <a:off x="3748602" y="3744666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FF0000"/>
                </a:solidFill>
                <a:sym typeface="Arial" charset="0"/>
              </a:rPr>
              <a:t>-0</a:t>
            </a:r>
            <a:r>
              <a:rPr lang="ru-RU" sz="1400" b="1" dirty="0" smtClean="0">
                <a:solidFill>
                  <a:srgbClr val="FF0000"/>
                </a:solidFill>
                <a:sym typeface="Arial" charset="0"/>
              </a:rPr>
              <a:t>,5%</a:t>
            </a:r>
            <a:endParaRPr lang="en-US" sz="14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3" name="Овал 22"/>
          <p:cNvSpPr/>
          <p:nvPr>
            <p:custDataLst>
              <p:tags r:id="rId6"/>
            </p:custDataLst>
          </p:nvPr>
        </p:nvSpPr>
        <p:spPr bwMode="auto">
          <a:xfrm>
            <a:off x="5292080" y="3728569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+5,6%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sp>
        <p:nvSpPr>
          <p:cNvPr id="24" name="Овал 23"/>
          <p:cNvSpPr/>
          <p:nvPr>
            <p:custDataLst>
              <p:tags r:id="rId7"/>
            </p:custDataLst>
          </p:nvPr>
        </p:nvSpPr>
        <p:spPr bwMode="auto">
          <a:xfrm>
            <a:off x="6876256" y="2482830"/>
            <a:ext cx="649287" cy="2730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B050"/>
                </a:solidFill>
                <a:sym typeface="Arial" charset="0"/>
              </a:rPr>
              <a:t>+</a:t>
            </a:r>
            <a:r>
              <a:rPr lang="en-US" sz="1400" dirty="0" smtClean="0">
                <a:solidFill>
                  <a:srgbClr val="00B050"/>
                </a:solidFill>
                <a:sym typeface="Arial" charset="0"/>
              </a:rPr>
              <a:t>5</a:t>
            </a:r>
            <a:r>
              <a:rPr lang="ru-RU" sz="1400" b="1" dirty="0" smtClean="0">
                <a:solidFill>
                  <a:srgbClr val="00B050"/>
                </a:solidFill>
                <a:sym typeface="Arial" charset="0"/>
              </a:rPr>
              <a:t>%</a:t>
            </a:r>
            <a:endParaRPr lang="en-US" sz="1400" b="1" dirty="0">
              <a:solidFill>
                <a:srgbClr val="00B050"/>
              </a:solidFill>
              <a:sym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1835696" y="2175381"/>
            <a:ext cx="6336704" cy="57449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Овал 27"/>
          <p:cNvSpPr/>
          <p:nvPr>
            <p:custDataLst>
              <p:tags r:id="rId8"/>
            </p:custDataLst>
          </p:nvPr>
        </p:nvSpPr>
        <p:spPr bwMode="auto">
          <a:xfrm>
            <a:off x="4283968" y="2250472"/>
            <a:ext cx="1225351" cy="36004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ym typeface="Arial" charset="0"/>
              </a:rPr>
              <a:t>CAGR~1</a:t>
            </a:r>
            <a:r>
              <a:rPr lang="ru-RU" sz="1400" b="1" dirty="0" smtClean="0">
                <a:sym typeface="Arial" charset="0"/>
              </a:rPr>
              <a:t>%</a:t>
            </a:r>
            <a:endParaRPr lang="en-US" sz="1400" b="1" dirty="0">
              <a:sym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56612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Без рынка бюджетных продаж</a:t>
            </a:r>
            <a:r>
              <a:rPr lang="en-US" dirty="0" smtClean="0"/>
              <a:t> (</a:t>
            </a:r>
            <a:r>
              <a:rPr lang="ru-RU" dirty="0" smtClean="0"/>
              <a:t>учебники) и канала неструктурированных продаж (каталоги</a:t>
            </a:r>
            <a:r>
              <a:rPr lang="en-US" dirty="0" smtClean="0"/>
              <a:t>,</a:t>
            </a:r>
            <a:r>
              <a:rPr lang="ru-RU" dirty="0" smtClean="0"/>
              <a:t> книгоноши)</a:t>
            </a:r>
            <a:endParaRPr lang="ru-RU" dirty="0"/>
          </a:p>
        </p:txBody>
      </p:sp>
      <p:pic>
        <p:nvPicPr>
          <p:cNvPr id="15" name="Picture 2" descr="http://www.drofa.ru/images/logo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>
            <a:off x="7709288" y="2227443"/>
            <a:ext cx="600770" cy="2245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56,2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7" y="1301740"/>
            <a:ext cx="8041321" cy="2615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0178"/>
            <a:ext cx="7772400" cy="609600"/>
          </a:xfrm>
        </p:spPr>
        <p:txBody>
          <a:bodyPr/>
          <a:lstStyle/>
          <a:p>
            <a:r>
              <a:rPr lang="ru-RU" sz="1600" dirty="0" smtClean="0"/>
              <a:t>Динамика рынка в натуральном выражении останется отрицательной, более того падение в 2015 году усилилось (до 14,6%), в 2016 году  прогнозируется уменьшение темпов падения (до 7,0%)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46984" y="4365104"/>
            <a:ext cx="6617568" cy="104028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ACFE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Динамика рынка в натуральном выражении по прежнему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отрицательная. Основная причина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кризисные явления в экономике и рост цены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67676B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>
            <p:custDataLst>
              <p:tags r:id="rId1"/>
            </p:custDataLst>
          </p:nvPr>
        </p:nvSpPr>
        <p:spPr bwMode="auto">
          <a:xfrm>
            <a:off x="2771800" y="2132856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-6,9%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13" name="Овал 12"/>
          <p:cNvSpPr/>
          <p:nvPr>
            <p:custDataLst>
              <p:tags r:id="rId2"/>
            </p:custDataLst>
          </p:nvPr>
        </p:nvSpPr>
        <p:spPr bwMode="auto">
          <a:xfrm>
            <a:off x="6444208" y="2416658"/>
            <a:ext cx="360040" cy="17892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-7,0%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18" name="Овал 17"/>
          <p:cNvSpPr/>
          <p:nvPr>
            <p:custDataLst>
              <p:tags r:id="rId3"/>
            </p:custDataLst>
          </p:nvPr>
        </p:nvSpPr>
        <p:spPr bwMode="auto">
          <a:xfrm>
            <a:off x="4655768" y="2327197"/>
            <a:ext cx="420287" cy="16569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-</a:t>
            </a:r>
            <a:r>
              <a:rPr lang="ru-RU" sz="1050" dirty="0" smtClean="0">
                <a:solidFill>
                  <a:srgbClr val="FF0000"/>
                </a:solidFill>
                <a:sym typeface="Arial" charset="0"/>
              </a:rPr>
              <a:t>14</a:t>
            </a:r>
            <a:r>
              <a:rPr lang="ru-RU" sz="1050" b="1" dirty="0" smtClean="0">
                <a:solidFill>
                  <a:srgbClr val="FF0000"/>
                </a:solidFill>
                <a:sym typeface="Arial" charset="0"/>
              </a:rPr>
              <a:t>,6%</a:t>
            </a:r>
            <a:endParaRPr lang="en-US" sz="1050" b="1" dirty="0">
              <a:solidFill>
                <a:srgbClr val="FF0000"/>
              </a:solidFill>
              <a:sym typeface="Arial" charset="0"/>
            </a:endParaRPr>
          </a:p>
        </p:txBody>
      </p:sp>
      <p:pic>
        <p:nvPicPr>
          <p:cNvPr id="10" name="Picture 2" descr="http://www.drofa.ru/images/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03" y="1194781"/>
            <a:ext cx="5216994" cy="486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4732"/>
            <a:ext cx="8064896" cy="680120"/>
          </a:xfrm>
        </p:spPr>
        <p:txBody>
          <a:bodyPr/>
          <a:lstStyle/>
          <a:p>
            <a:r>
              <a:rPr lang="ru-RU" sz="1600" dirty="0" smtClean="0"/>
              <a:t>Динамика по сегментам рынка разнонаправленная: сегменты «Детская литература» и «Образование» растут, сегменты «Прикладная/профессиональная литература» и «Художественная литература» падают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3" name="Овал 12"/>
          <p:cNvSpPr/>
          <p:nvPr>
            <p:custDataLst>
              <p:tags r:id="rId1"/>
            </p:custDataLst>
          </p:nvPr>
        </p:nvSpPr>
        <p:spPr bwMode="auto">
          <a:xfrm>
            <a:off x="4508331" y="4005064"/>
            <a:ext cx="520900" cy="29137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rgbClr val="FF0000"/>
                </a:solidFill>
                <a:sym typeface="Arial" charset="0"/>
              </a:rPr>
              <a:t>-1,3</a:t>
            </a:r>
            <a:r>
              <a:rPr lang="ru-RU" sz="1100" b="1" dirty="0" smtClean="0">
                <a:solidFill>
                  <a:srgbClr val="FF0000"/>
                </a:solidFill>
                <a:sym typeface="Arial" charset="0"/>
              </a:rPr>
              <a:t>%</a:t>
            </a:r>
            <a:endParaRPr lang="en-US" sz="11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36" name="Овал 35"/>
          <p:cNvSpPr/>
          <p:nvPr>
            <p:custDataLst>
              <p:tags r:id="rId2"/>
            </p:custDataLst>
          </p:nvPr>
        </p:nvSpPr>
        <p:spPr bwMode="auto">
          <a:xfrm>
            <a:off x="4506661" y="1961831"/>
            <a:ext cx="520900" cy="29137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rgbClr val="FF0000"/>
                </a:solidFill>
                <a:sym typeface="Arial" charset="0"/>
              </a:rPr>
              <a:t>-0,7%</a:t>
            </a:r>
            <a:endParaRPr lang="en-US" sz="1100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22" name="Овал 21"/>
          <p:cNvSpPr/>
          <p:nvPr>
            <p:custDataLst>
              <p:tags r:id="rId3"/>
            </p:custDataLst>
          </p:nvPr>
        </p:nvSpPr>
        <p:spPr bwMode="auto">
          <a:xfrm>
            <a:off x="4506661" y="2924944"/>
            <a:ext cx="520900" cy="29137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rgbClr val="00B050"/>
                </a:solidFill>
                <a:sym typeface="Arial" charset="0"/>
              </a:rPr>
              <a:t>+13,4%</a:t>
            </a:r>
            <a:endParaRPr lang="en-US" sz="1100" b="1" dirty="0">
              <a:solidFill>
                <a:srgbClr val="00B050"/>
              </a:solidFill>
              <a:sym typeface="Arial" charset="0"/>
            </a:endParaRPr>
          </a:p>
        </p:txBody>
      </p:sp>
      <p:sp>
        <p:nvSpPr>
          <p:cNvPr id="25" name="Овал 24"/>
          <p:cNvSpPr/>
          <p:nvPr>
            <p:custDataLst>
              <p:tags r:id="rId4"/>
            </p:custDataLst>
          </p:nvPr>
        </p:nvSpPr>
        <p:spPr bwMode="auto">
          <a:xfrm>
            <a:off x="5168638" y="4908321"/>
            <a:ext cx="627498" cy="29137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rgbClr val="00B050"/>
                </a:solidFill>
                <a:sym typeface="Arial" charset="0"/>
              </a:rPr>
              <a:t>+12,10%</a:t>
            </a:r>
            <a:endParaRPr lang="en-US" sz="1100" b="1" dirty="0">
              <a:solidFill>
                <a:srgbClr val="00B050"/>
              </a:solidFill>
              <a:sym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135" y="2051253"/>
            <a:ext cx="3558036" cy="271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drofa.ru/images/log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64" y="1118398"/>
            <a:ext cx="4363150" cy="505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Прямоугольник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00" y="116632"/>
            <a:ext cx="82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ru-RU" sz="1600" b="0" dirty="0" smtClean="0"/>
              <a:t>Каналы продаж: «Интернет»,  «Федеральные сети», «Бюджетные организации» - драйверы роста всего книжного рынка, наибольшее падение ожидается в </a:t>
            </a:r>
            <a:r>
              <a:rPr lang="ru-RU" sz="1600" b="0" dirty="0" err="1" smtClean="0"/>
              <a:t>киосковых</a:t>
            </a:r>
            <a:r>
              <a:rPr lang="ru-RU" sz="1600" b="0" dirty="0" smtClean="0"/>
              <a:t> сетях, канале неструктурированных продаж и библиотеках.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5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2000" y="228600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7016" y="1901949"/>
            <a:ext cx="4216984" cy="274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4910121" y="5013176"/>
            <a:ext cx="3883843" cy="104028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ACFE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Книжная розница – региональная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сетевая розница показывает рост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-5%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продажи мелких и </a:t>
            </a:r>
            <a:r>
              <a:rPr lang="ru-RU" sz="1400" b="0" kern="0" noProof="0" dirty="0" smtClean="0">
                <a:solidFill>
                  <a:srgbClr val="000000"/>
                </a:solidFill>
                <a:latin typeface="Franklin Gothic Medium"/>
              </a:rPr>
              <a:t>с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редни</a:t>
            </a:r>
            <a:r>
              <a:rPr lang="ru-RU" sz="1400" b="0" kern="0" noProof="0" dirty="0">
                <a:solidFill>
                  <a:srgbClr val="000000"/>
                </a:solidFill>
                <a:latin typeface="Franklin Gothic Medium"/>
              </a:rPr>
              <a:t>х</a:t>
            </a:r>
            <a:r>
              <a:rPr lang="ru-RU" sz="1400" b="0" kern="0" dirty="0" smtClean="0">
                <a:solidFill>
                  <a:srgbClr val="000000"/>
                </a:solidFill>
                <a:latin typeface="Franklin Gothic Medium"/>
              </a:rPr>
              <a:t>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игроков существенно падают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978993" y="2999709"/>
            <a:ext cx="524528" cy="355704"/>
            <a:chOff x="3758174" y="2612610"/>
            <a:chExt cx="520900" cy="552333"/>
          </a:xfrm>
        </p:grpSpPr>
        <p:cxnSp>
          <p:nvCxnSpPr>
            <p:cNvPr id="35" name="Прямая со стрелкой 34"/>
            <p:cNvCxnSpPr/>
            <p:nvPr/>
          </p:nvCxnSpPr>
          <p:spPr bwMode="auto">
            <a:xfrm flipV="1">
              <a:off x="3850024" y="2612610"/>
              <a:ext cx="340204" cy="5523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Овал 35"/>
            <p:cNvSpPr/>
            <p:nvPr>
              <p:custDataLst>
                <p:tags r:id="rId11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00B050"/>
                  </a:solidFill>
                  <a:sym typeface="Arial" charset="0"/>
                </a:rPr>
                <a:t>+14,1%</a:t>
              </a:r>
              <a:endParaRPr lang="en-US" sz="105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129237" y="2204865"/>
            <a:ext cx="396805" cy="372070"/>
            <a:chOff x="3737735" y="2701575"/>
            <a:chExt cx="520900" cy="590436"/>
          </a:xfrm>
        </p:grpSpPr>
        <p:cxnSp>
          <p:nvCxnSpPr>
            <p:cNvPr id="58" name="Прямая со стрелкой 57"/>
            <p:cNvCxnSpPr/>
            <p:nvPr/>
          </p:nvCxnSpPr>
          <p:spPr bwMode="auto">
            <a:xfrm>
              <a:off x="3846328" y="2701575"/>
              <a:ext cx="368585" cy="5904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Овал 58"/>
            <p:cNvSpPr/>
            <p:nvPr>
              <p:custDataLst>
                <p:tags r:id="rId10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-</a:t>
              </a:r>
              <a:r>
                <a:rPr lang="en-US" sz="1050" dirty="0" smtClean="0">
                  <a:solidFill>
                    <a:srgbClr val="FF0000"/>
                  </a:solidFill>
                  <a:sym typeface="Arial" charset="0"/>
                </a:rPr>
                <a:t>0,</a:t>
              </a: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3</a:t>
              </a:r>
              <a:r>
                <a:rPr lang="ru-RU" sz="105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05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983687" y="3407722"/>
            <a:ext cx="530512" cy="326709"/>
            <a:chOff x="3758174" y="2662646"/>
            <a:chExt cx="520900" cy="470366"/>
          </a:xfrm>
        </p:grpSpPr>
        <p:cxnSp>
          <p:nvCxnSpPr>
            <p:cNvPr id="61" name="Прямая со стрелкой 60"/>
            <p:cNvCxnSpPr/>
            <p:nvPr/>
          </p:nvCxnSpPr>
          <p:spPr bwMode="auto">
            <a:xfrm flipV="1">
              <a:off x="3854683" y="2662646"/>
              <a:ext cx="326062" cy="4703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5" name="Овал 64"/>
            <p:cNvSpPr/>
            <p:nvPr>
              <p:custDataLst>
                <p:tags r:id="rId9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00B050"/>
                  </a:solidFill>
                  <a:sym typeface="Arial" charset="0"/>
                </a:rPr>
                <a:t>+17,8%</a:t>
              </a:r>
              <a:endParaRPr lang="en-US" sz="105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092566" y="2646607"/>
            <a:ext cx="488743" cy="293413"/>
            <a:chOff x="3758174" y="2661335"/>
            <a:chExt cx="520900" cy="479319"/>
          </a:xfrm>
        </p:grpSpPr>
        <p:cxnSp>
          <p:nvCxnSpPr>
            <p:cNvPr id="67" name="Прямая со стрелкой 66"/>
            <p:cNvCxnSpPr/>
            <p:nvPr/>
          </p:nvCxnSpPr>
          <p:spPr bwMode="auto">
            <a:xfrm flipV="1">
              <a:off x="3808264" y="2661335"/>
              <a:ext cx="376409" cy="4793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Овал 67"/>
            <p:cNvSpPr/>
            <p:nvPr>
              <p:custDataLst>
                <p:tags r:id="rId8"/>
              </p:custDataLst>
            </p:nvPr>
          </p:nvSpPr>
          <p:spPr bwMode="auto">
            <a:xfrm>
              <a:off x="3758174" y="2788014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00B050"/>
                  </a:solidFill>
                  <a:sym typeface="Arial" charset="0"/>
                </a:rPr>
                <a:t>+10,5%</a:t>
              </a:r>
              <a:endParaRPr lang="en-US" sz="105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995277" y="3881212"/>
            <a:ext cx="481316" cy="394405"/>
            <a:chOff x="3737735" y="2701939"/>
            <a:chExt cx="520900" cy="577559"/>
          </a:xfrm>
        </p:grpSpPr>
        <p:cxnSp>
          <p:nvCxnSpPr>
            <p:cNvPr id="70" name="Прямая со стрелкой 69"/>
            <p:cNvCxnSpPr/>
            <p:nvPr/>
          </p:nvCxnSpPr>
          <p:spPr bwMode="auto">
            <a:xfrm>
              <a:off x="3791128" y="2701939"/>
              <a:ext cx="394887" cy="5775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Овал 70"/>
            <p:cNvSpPr/>
            <p:nvPr>
              <p:custDataLst>
                <p:tags r:id="rId7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-</a:t>
              </a:r>
              <a:r>
                <a:rPr lang="ru-RU" sz="1050" dirty="0">
                  <a:solidFill>
                    <a:srgbClr val="FF0000"/>
                  </a:solidFill>
                  <a:sym typeface="Arial" charset="0"/>
                </a:rPr>
                <a:t>3</a:t>
              </a:r>
              <a:r>
                <a:rPr lang="en-US" sz="1050" dirty="0" smtClean="0">
                  <a:solidFill>
                    <a:srgbClr val="FF0000"/>
                  </a:solidFill>
                  <a:sym typeface="Arial" charset="0"/>
                </a:rPr>
                <a:t>,</a:t>
              </a: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5</a:t>
              </a:r>
              <a:r>
                <a:rPr lang="ru-RU" sz="105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05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000686" y="4230160"/>
            <a:ext cx="470497" cy="427834"/>
            <a:chOff x="3737735" y="2714550"/>
            <a:chExt cx="520900" cy="535542"/>
          </a:xfrm>
        </p:grpSpPr>
        <p:cxnSp>
          <p:nvCxnSpPr>
            <p:cNvPr id="73" name="Прямая со стрелкой 72"/>
            <p:cNvCxnSpPr/>
            <p:nvPr/>
          </p:nvCxnSpPr>
          <p:spPr bwMode="auto">
            <a:xfrm>
              <a:off x="3780378" y="2714550"/>
              <a:ext cx="403967" cy="53554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Овал 76"/>
            <p:cNvSpPr/>
            <p:nvPr>
              <p:custDataLst>
                <p:tags r:id="rId6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-22</a:t>
              </a:r>
              <a:r>
                <a:rPr lang="en-US" sz="1050" dirty="0" smtClean="0">
                  <a:solidFill>
                    <a:srgbClr val="FF0000"/>
                  </a:solidFill>
                  <a:sym typeface="Arial" charset="0"/>
                </a:rPr>
                <a:t>,</a:t>
              </a:r>
              <a:r>
                <a:rPr lang="ru-RU" sz="1050" dirty="0">
                  <a:solidFill>
                    <a:srgbClr val="FF0000"/>
                  </a:solidFill>
                  <a:sym typeface="Arial" charset="0"/>
                </a:rPr>
                <a:t>7</a:t>
              </a:r>
              <a:r>
                <a:rPr lang="ru-RU" sz="105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05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984582" y="5083647"/>
            <a:ext cx="498693" cy="379918"/>
            <a:chOff x="3737735" y="2717874"/>
            <a:chExt cx="520900" cy="516400"/>
          </a:xfrm>
        </p:grpSpPr>
        <p:cxnSp>
          <p:nvCxnSpPr>
            <p:cNvPr id="79" name="Прямая со стрелкой 78"/>
            <p:cNvCxnSpPr/>
            <p:nvPr/>
          </p:nvCxnSpPr>
          <p:spPr bwMode="auto">
            <a:xfrm>
              <a:off x="3838861" y="2717874"/>
              <a:ext cx="362846" cy="516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0" name="Овал 79"/>
            <p:cNvSpPr/>
            <p:nvPr>
              <p:custDataLst>
                <p:tags r:id="rId5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-22</a:t>
              </a:r>
              <a:r>
                <a:rPr lang="en-US" sz="1050" dirty="0" smtClean="0">
                  <a:solidFill>
                    <a:srgbClr val="FF0000"/>
                  </a:solidFill>
                  <a:sym typeface="Arial" charset="0"/>
                </a:rPr>
                <a:t>,</a:t>
              </a:r>
              <a:r>
                <a:rPr lang="ru-RU" sz="1050" dirty="0">
                  <a:solidFill>
                    <a:srgbClr val="FF0000"/>
                  </a:solidFill>
                  <a:sym typeface="Arial" charset="0"/>
                </a:rPr>
                <a:t>4</a:t>
              </a:r>
              <a:r>
                <a:rPr lang="ru-RU" sz="105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05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966580" y="4638134"/>
            <a:ext cx="504603" cy="461850"/>
            <a:chOff x="3737735" y="2712165"/>
            <a:chExt cx="520900" cy="560097"/>
          </a:xfrm>
        </p:grpSpPr>
        <p:cxnSp>
          <p:nvCxnSpPr>
            <p:cNvPr id="82" name="Прямая со стрелкой 81"/>
            <p:cNvCxnSpPr/>
            <p:nvPr/>
          </p:nvCxnSpPr>
          <p:spPr bwMode="auto">
            <a:xfrm>
              <a:off x="3834421" y="2712165"/>
              <a:ext cx="358596" cy="5600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Овал 82"/>
            <p:cNvSpPr/>
            <p:nvPr>
              <p:custDataLst>
                <p:tags r:id="rId4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-28</a:t>
              </a:r>
              <a:r>
                <a:rPr lang="en-US" sz="1050" dirty="0" smtClean="0">
                  <a:solidFill>
                    <a:srgbClr val="FF0000"/>
                  </a:solidFill>
                  <a:sym typeface="Arial" charset="0"/>
                </a:rPr>
                <a:t>,</a:t>
              </a:r>
              <a:r>
                <a:rPr lang="ru-RU" sz="1050" dirty="0" smtClean="0">
                  <a:solidFill>
                    <a:srgbClr val="FF0000"/>
                  </a:solidFill>
                  <a:sym typeface="Arial" charset="0"/>
                </a:rPr>
                <a:t>5</a:t>
              </a:r>
              <a:r>
                <a:rPr lang="ru-RU" sz="105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05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pic>
        <p:nvPicPr>
          <p:cNvPr id="37" name="Picture 2" descr="http://www.drofa.ru/images/logo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976" y="1087688"/>
            <a:ext cx="5125250" cy="485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02518"/>
          </a:xfrm>
        </p:spPr>
        <p:txBody>
          <a:bodyPr/>
          <a:lstStyle/>
          <a:p>
            <a:r>
              <a:rPr lang="ru-RU" sz="1600" dirty="0" smtClean="0"/>
              <a:t>Коммерческий рынок РФ по регионам в млрд. руб.*  </a:t>
            </a:r>
            <a:br>
              <a:rPr lang="ru-RU" sz="1600" dirty="0" smtClean="0"/>
            </a:br>
            <a:r>
              <a:rPr lang="ru-RU" sz="1600" dirty="0" smtClean="0"/>
              <a:t>Растущие регионы: Центральный, Приволжский, Южный, Северо-Кавказский. Падающие – Северо-Западный, Сибирский, Дальневосточный, Уральский.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51920" y="5823915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Без рынка бюджетных продаж и канала неструктурированных продаж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758716" y="3154849"/>
            <a:ext cx="576064" cy="457680"/>
            <a:chOff x="3737735" y="2694316"/>
            <a:chExt cx="520900" cy="557890"/>
          </a:xfrm>
        </p:grpSpPr>
        <p:cxnSp>
          <p:nvCxnSpPr>
            <p:cNvPr id="44" name="Прямая со стрелкой 43"/>
            <p:cNvCxnSpPr/>
            <p:nvPr/>
          </p:nvCxnSpPr>
          <p:spPr bwMode="auto">
            <a:xfrm>
              <a:off x="3862634" y="2694316"/>
              <a:ext cx="297307" cy="5578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Овал 44"/>
            <p:cNvSpPr/>
            <p:nvPr>
              <p:custDataLst>
                <p:tags r:id="rId8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-1,3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773206" y="3673385"/>
            <a:ext cx="576064" cy="464542"/>
            <a:chOff x="3737735" y="2699942"/>
            <a:chExt cx="520900" cy="566255"/>
          </a:xfrm>
        </p:grpSpPr>
        <p:cxnSp>
          <p:nvCxnSpPr>
            <p:cNvPr id="34" name="Прямая со стрелкой 33"/>
            <p:cNvCxnSpPr/>
            <p:nvPr/>
          </p:nvCxnSpPr>
          <p:spPr bwMode="auto">
            <a:xfrm>
              <a:off x="3772077" y="2699942"/>
              <a:ext cx="364090" cy="5662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Овал 34"/>
            <p:cNvSpPr/>
            <p:nvPr>
              <p:custDataLst>
                <p:tags r:id="rId7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-0,9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773206" y="5135354"/>
            <a:ext cx="576064" cy="486953"/>
            <a:chOff x="3737735" y="2679858"/>
            <a:chExt cx="520900" cy="593572"/>
          </a:xfrm>
        </p:grpSpPr>
        <p:cxnSp>
          <p:nvCxnSpPr>
            <p:cNvPr id="58" name="Прямая со стрелкой 57"/>
            <p:cNvCxnSpPr/>
            <p:nvPr/>
          </p:nvCxnSpPr>
          <p:spPr bwMode="auto">
            <a:xfrm>
              <a:off x="3804519" y="2679858"/>
              <a:ext cx="357203" cy="5935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Овал 58"/>
            <p:cNvSpPr/>
            <p:nvPr>
              <p:custDataLst>
                <p:tags r:id="rId6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FF0000"/>
                  </a:solidFill>
                  <a:sym typeface="Arial" charset="0"/>
                </a:rPr>
                <a:t>-1,9</a:t>
              </a:r>
              <a:r>
                <a:rPr lang="ru-RU" sz="1100" b="1" dirty="0" smtClean="0">
                  <a:solidFill>
                    <a:srgbClr val="FF000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FF0000"/>
                </a:solidFill>
                <a:sym typeface="Arial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860032" y="1556791"/>
            <a:ext cx="576064" cy="432049"/>
            <a:chOff x="3737735" y="2658816"/>
            <a:chExt cx="520900" cy="526648"/>
          </a:xfrm>
        </p:grpSpPr>
        <p:cxnSp>
          <p:nvCxnSpPr>
            <p:cNvPr id="61" name="Прямая со стрелкой 60"/>
            <p:cNvCxnSpPr/>
            <p:nvPr/>
          </p:nvCxnSpPr>
          <p:spPr bwMode="auto">
            <a:xfrm flipV="1">
              <a:off x="3802848" y="2658816"/>
              <a:ext cx="390676" cy="5266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2" name="Овал 61"/>
            <p:cNvSpPr/>
            <p:nvPr>
              <p:custDataLst>
                <p:tags r:id="rId5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+5,3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7311" y="2330278"/>
            <a:ext cx="4415669" cy="266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2746601" y="2089519"/>
            <a:ext cx="576064" cy="432049"/>
            <a:chOff x="3737735" y="2658816"/>
            <a:chExt cx="520900" cy="526648"/>
          </a:xfrm>
        </p:grpSpPr>
        <p:cxnSp>
          <p:nvCxnSpPr>
            <p:cNvPr id="40" name="Прямая со стрелкой 39"/>
            <p:cNvCxnSpPr/>
            <p:nvPr/>
          </p:nvCxnSpPr>
          <p:spPr bwMode="auto">
            <a:xfrm flipV="1">
              <a:off x="3802848" y="2658816"/>
              <a:ext cx="390676" cy="5266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Овал 40"/>
            <p:cNvSpPr/>
            <p:nvPr>
              <p:custDataLst>
                <p:tags r:id="rId4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+2,1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58716" y="2615143"/>
            <a:ext cx="576064" cy="432049"/>
            <a:chOff x="3737735" y="2658816"/>
            <a:chExt cx="520900" cy="526648"/>
          </a:xfrm>
        </p:grpSpPr>
        <p:cxnSp>
          <p:nvCxnSpPr>
            <p:cNvPr id="55" name="Прямая со стрелкой 54"/>
            <p:cNvCxnSpPr/>
            <p:nvPr/>
          </p:nvCxnSpPr>
          <p:spPr bwMode="auto">
            <a:xfrm flipV="1">
              <a:off x="3802848" y="2658816"/>
              <a:ext cx="390676" cy="5266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Овал 55"/>
            <p:cNvSpPr/>
            <p:nvPr>
              <p:custDataLst>
                <p:tags r:id="rId3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+5,1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761395" y="4146414"/>
            <a:ext cx="576064" cy="432049"/>
            <a:chOff x="3737735" y="2658816"/>
            <a:chExt cx="520900" cy="526648"/>
          </a:xfrm>
        </p:grpSpPr>
        <p:cxnSp>
          <p:nvCxnSpPr>
            <p:cNvPr id="63" name="Прямая со стрелкой 62"/>
            <p:cNvCxnSpPr/>
            <p:nvPr/>
          </p:nvCxnSpPr>
          <p:spPr bwMode="auto">
            <a:xfrm flipV="1">
              <a:off x="3802848" y="2658816"/>
              <a:ext cx="390676" cy="5266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4" name="Овал 63"/>
            <p:cNvSpPr/>
            <p:nvPr>
              <p:custDataLst>
                <p:tags r:id="rId2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+5,1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746601" y="4635265"/>
            <a:ext cx="576064" cy="432049"/>
            <a:chOff x="3737735" y="2658816"/>
            <a:chExt cx="520900" cy="526648"/>
          </a:xfrm>
        </p:grpSpPr>
        <p:cxnSp>
          <p:nvCxnSpPr>
            <p:cNvPr id="66" name="Прямая со стрелкой 65"/>
            <p:cNvCxnSpPr/>
            <p:nvPr/>
          </p:nvCxnSpPr>
          <p:spPr bwMode="auto">
            <a:xfrm flipV="1">
              <a:off x="3802848" y="2658816"/>
              <a:ext cx="390676" cy="5266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7" name="Овал 66"/>
            <p:cNvSpPr/>
            <p:nvPr>
              <p:custDataLst>
                <p:tags r:id="rId1"/>
              </p:custDataLst>
            </p:nvPr>
          </p:nvSpPr>
          <p:spPr bwMode="auto">
            <a:xfrm>
              <a:off x="3737735" y="2812139"/>
              <a:ext cx="520900" cy="29137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ru-RU" sz="1100" dirty="0" smtClean="0">
                  <a:solidFill>
                    <a:srgbClr val="00B050"/>
                  </a:solidFill>
                  <a:sym typeface="Arial" charset="0"/>
                </a:rPr>
                <a:t>+1,7</a:t>
              </a:r>
              <a:r>
                <a:rPr lang="ru-RU" sz="1100" b="1" dirty="0" smtClean="0">
                  <a:solidFill>
                    <a:srgbClr val="00B050"/>
                  </a:solidFill>
                  <a:sym typeface="Arial" charset="0"/>
                </a:rPr>
                <a:t>%</a:t>
              </a:r>
              <a:endParaRPr lang="en-US" sz="1100" b="1" dirty="0">
                <a:solidFill>
                  <a:srgbClr val="00B050"/>
                </a:solidFill>
                <a:sym typeface="Arial" charset="0"/>
              </a:endParaRPr>
            </a:p>
          </p:txBody>
        </p:sp>
      </p:grpSp>
      <p:pic>
        <p:nvPicPr>
          <p:cNvPr id="32" name="Picture 2" descr="http://www.drofa.ru/images/logo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4672" cy="702518"/>
          </a:xfrm>
        </p:spPr>
        <p:txBody>
          <a:bodyPr/>
          <a:lstStyle/>
          <a:p>
            <a:r>
              <a:rPr lang="ru-RU" sz="1600" dirty="0" smtClean="0"/>
              <a:t>Прирост конечных продаж книг в крупной рознице подтверждает рыночные тенденции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877272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Без учета сети продаж «Буквы»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201613" y="1211062"/>
          <a:ext cx="8677275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www.drofa.ru/images/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116632"/>
            <a:ext cx="8025544" cy="792088"/>
          </a:xfrm>
        </p:spPr>
        <p:txBody>
          <a:bodyPr/>
          <a:lstStyle/>
          <a:p>
            <a:r>
              <a:rPr lang="ru-RU" sz="1600" dirty="0" smtClean="0"/>
              <a:t>В 2015 г. в канале Интернет прирост продаж ожидается на уровне 21%.</a:t>
            </a:r>
            <a:br>
              <a:rPr lang="ru-RU" sz="1600" dirty="0" smtClean="0"/>
            </a:br>
            <a:r>
              <a:rPr lang="ru-RU" sz="1600" dirty="0" smtClean="0"/>
              <a:t>Прогнозируется падение доли Озона на рынке</a:t>
            </a:r>
            <a:r>
              <a:rPr lang="en-US" sz="1600" dirty="0" smtClean="0"/>
              <a:t>,</a:t>
            </a:r>
            <a:r>
              <a:rPr lang="ru-RU" sz="1600" dirty="0" smtClean="0"/>
              <a:t> его замещают другие более мелкие игроки. Доля Лабиринта </a:t>
            </a:r>
            <a:r>
              <a:rPr lang="ru-RU" sz="1600" dirty="0" smtClean="0"/>
              <a:t>остается стабильной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332656"/>
            <a:ext cx="496888" cy="306388"/>
          </a:xfrm>
        </p:spPr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062368"/>
              </p:ext>
            </p:extLst>
          </p:nvPr>
        </p:nvGraphicFramePr>
        <p:xfrm>
          <a:off x="0" y="1069464"/>
          <a:ext cx="48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813957"/>
              </p:ext>
            </p:extLst>
          </p:nvPr>
        </p:nvGraphicFramePr>
        <p:xfrm>
          <a:off x="0" y="3326504"/>
          <a:ext cx="5004048" cy="28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60000" y="1700808"/>
            <a:ext cx="3908843" cy="35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/>
              <a:t>В 2015 г. прогнозируется снижение доли Озона до </a:t>
            </a:r>
            <a:r>
              <a:rPr lang="ru-RU" sz="1600" b="0" dirty="0" smtClean="0">
                <a:solidFill>
                  <a:schemeClr val="tx1"/>
                </a:solidFill>
              </a:rPr>
              <a:t>уровня 32% </a:t>
            </a:r>
            <a:r>
              <a:rPr lang="ru-RU" sz="1600" b="0" dirty="0" smtClean="0"/>
              <a:t>от рынка;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/>
              <a:t>Следует отметить</a:t>
            </a:r>
            <a:r>
              <a:rPr lang="en-US" sz="1600" b="0" dirty="0" smtClean="0"/>
              <a:t>,</a:t>
            </a:r>
            <a:r>
              <a:rPr lang="ru-RU" sz="1600" b="0" dirty="0" smtClean="0"/>
              <a:t> что со 2-го полугодия 2015 г. Озон изменил поход к управлению ценообразованием в книжной категории</a:t>
            </a:r>
            <a:r>
              <a:rPr lang="ru-RU" sz="1600" b="0" dirty="0"/>
              <a:t> </a:t>
            </a:r>
            <a:r>
              <a:rPr lang="ru-RU" sz="1600" b="0" dirty="0" smtClean="0"/>
              <a:t>с целью повышения своей доли на рынке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/>
              <a:t>В </a:t>
            </a:r>
            <a:r>
              <a:rPr lang="ru-RU" sz="1600" b="0" dirty="0"/>
              <a:t>2016-2017 годах </a:t>
            </a:r>
            <a:r>
              <a:rPr lang="ru-RU" sz="1600" b="0" dirty="0" smtClean="0"/>
              <a:t>в целом по каналу планируется </a:t>
            </a:r>
            <a:r>
              <a:rPr lang="ru-RU" sz="1600" b="0" dirty="0"/>
              <a:t>прирост продаж на уровне </a:t>
            </a:r>
            <a:r>
              <a:rPr lang="ru-RU" sz="1600" b="0" dirty="0" smtClean="0"/>
              <a:t>14-16% </a:t>
            </a:r>
            <a:r>
              <a:rPr lang="ru-RU" sz="1600" b="0" dirty="0"/>
              <a:t>в </a:t>
            </a:r>
            <a:r>
              <a:rPr lang="ru-RU" sz="1600" b="0" dirty="0" smtClean="0"/>
              <a:t>год;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50" y="1069464"/>
            <a:ext cx="4776175" cy="5004000"/>
          </a:xfrm>
          <a:prstGeom prst="rect">
            <a:avLst/>
          </a:prstGeom>
        </p:spPr>
      </p:pic>
      <p:pic>
        <p:nvPicPr>
          <p:cNvPr id="9" name="Picture 2" descr="http://www.drofa.ru/images/log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444012" y="333375"/>
            <a:ext cx="514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19</a:t>
            </a:fld>
            <a:endParaRPr lang="ru-RU" sz="1400" dirty="0"/>
          </a:p>
        </p:txBody>
      </p:sp>
      <p:sp>
        <p:nvSpPr>
          <p:cNvPr id="18" name="Название 1"/>
          <p:cNvSpPr>
            <a:spLocks noGrp="1"/>
          </p:cNvSpPr>
          <p:nvPr>
            <p:ph type="title"/>
          </p:nvPr>
        </p:nvSpPr>
        <p:spPr>
          <a:xfrm>
            <a:off x="434888" y="116632"/>
            <a:ext cx="7953536" cy="7920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kern="1200" dirty="0"/>
              <a:t>Рынок электронной книги в </a:t>
            </a:r>
            <a:r>
              <a:rPr lang="ru-RU" sz="1600" kern="1200" dirty="0" smtClean="0"/>
              <a:t>России устойчиво растет в течение последних четырех лет в среднем на </a:t>
            </a:r>
            <a:r>
              <a:rPr lang="en-US" sz="1600" kern="1200" dirty="0" smtClean="0"/>
              <a:t>88,3% </a:t>
            </a:r>
            <a:r>
              <a:rPr lang="ru-RU" sz="1600" kern="1200" dirty="0" smtClean="0"/>
              <a:t>в год</a:t>
            </a:r>
            <a:endParaRPr lang="ru-RU" sz="1600" kern="1200" dirty="0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80112" y="5827435"/>
            <a:ext cx="289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Источник: Аналитика компании «</a:t>
            </a:r>
            <a:r>
              <a:rPr lang="ru-RU" sz="1200" dirty="0" err="1" smtClean="0">
                <a:solidFill>
                  <a:prstClr val="black"/>
                </a:solidFill>
              </a:rPr>
              <a:t>ЛитРес</a:t>
            </a:r>
            <a:r>
              <a:rPr lang="ru-RU" sz="1200" dirty="0" smtClean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00" y="1193800"/>
            <a:ext cx="7192312" cy="4611464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9" name="Picture 2" descr="http://www.drofa.ru/images/logo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106A8-2DF9-428D-9261-A723A5F0239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1556792"/>
            <a:ext cx="6984776" cy="1800200"/>
            <a:chOff x="457200" y="21420"/>
            <a:chExt cx="6400800" cy="1624479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57200" y="21420"/>
              <a:ext cx="6400800" cy="1624479"/>
            </a:xfrm>
            <a:prstGeom prst="roundRect">
              <a:avLst/>
            </a:prstGeom>
            <a:solidFill>
              <a:srgbClr val="00518E">
                <a:alpha val="19000"/>
              </a:srgbClr>
            </a:solidFill>
            <a:ln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36501" y="100721"/>
              <a:ext cx="6242198" cy="1465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0" kern="1200" dirty="0" smtClean="0">
                  <a:solidFill>
                    <a:schemeClr val="tx1"/>
                  </a:solidFill>
                </a:rPr>
                <a:t>Анализ книжного рынка 2014-2016 гг.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kern="1200" dirty="0" smtClean="0">
                  <a:solidFill>
                    <a:schemeClr val="tx1"/>
                  </a:solidFill>
                </a:rPr>
                <a:t>Мировые тенденции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kern="1200" dirty="0" smtClean="0">
                  <a:solidFill>
                    <a:schemeClr val="tx1"/>
                  </a:solidFill>
                </a:rPr>
                <a:t>Российский рынок бумажных книг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kern="1200" dirty="0" smtClean="0">
                  <a:solidFill>
                    <a:schemeClr val="tx1"/>
                  </a:solidFill>
                </a:rPr>
                <a:t>Развитие рынка электронных книг</a:t>
              </a:r>
              <a:endParaRPr lang="ru-RU" sz="20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9552" y="3717032"/>
            <a:ext cx="6984776" cy="2088232"/>
            <a:chOff x="457200" y="2501259"/>
            <a:chExt cx="6400800" cy="159408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7200" y="2501259"/>
              <a:ext cx="6400800" cy="1594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535017" y="2579076"/>
              <a:ext cx="6245166" cy="1438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0" kern="1200" dirty="0" smtClean="0">
                  <a:solidFill>
                    <a:schemeClr val="bg2">
                      <a:lumMod val="75000"/>
                    </a:schemeClr>
                  </a:solidFill>
                </a:rPr>
                <a:t>Перспективы развития отрасли до 2020г.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dirty="0" smtClean="0">
                  <a:solidFill>
                    <a:schemeClr val="bg2">
                      <a:lumMod val="75000"/>
                    </a:schemeClr>
                  </a:solidFill>
                </a:rPr>
                <a:t>Существующие барьеры для развития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dirty="0" smtClean="0">
                  <a:solidFill>
                    <a:schemeClr val="bg2">
                      <a:lumMod val="75000"/>
                    </a:schemeClr>
                  </a:solidFill>
                </a:rPr>
                <a:t>Реализованные проекты по развитию отрасли</a:t>
              </a:r>
            </a:p>
            <a:p>
              <a:pPr marL="342900" lvl="0" indent="-3429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000" b="0" dirty="0" smtClean="0">
                  <a:solidFill>
                    <a:schemeClr val="bg2">
                      <a:lumMod val="75000"/>
                    </a:schemeClr>
                  </a:solidFill>
                </a:rPr>
                <a:t>Ключевые инициативы</a:t>
              </a:r>
              <a:endParaRPr lang="ru-RU" sz="2000" b="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0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1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/>
              <a:t>Несмотря на </a:t>
            </a:r>
            <a:r>
              <a:rPr lang="ru-RU" sz="1600" dirty="0" smtClean="0"/>
              <a:t>общий спад </a:t>
            </a:r>
            <a:r>
              <a:rPr lang="ru-RU" sz="1600" dirty="0"/>
              <a:t>экономики, </a:t>
            </a:r>
            <a:r>
              <a:rPr lang="ru-RU" sz="1600" dirty="0" smtClean="0"/>
              <a:t>российский книжный рынок </a:t>
            </a:r>
            <a:r>
              <a:rPr lang="ru-RU" sz="1600" dirty="0"/>
              <a:t>выступает «островком стабильности»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9071756"/>
              </p:ext>
            </p:extLst>
          </p:nvPr>
        </p:nvGraphicFramePr>
        <p:xfrm>
          <a:off x="685800" y="1238949"/>
          <a:ext cx="77768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480" y="5085184"/>
            <a:ext cx="113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ВВП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5085184"/>
            <a:ext cx="113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Оборот розничной торговли*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1375" y="5085184"/>
            <a:ext cx="113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Платные услуги населению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Издательская и полиграфическая деятельность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5085184"/>
            <a:ext cx="143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Книжный рынок</a:t>
            </a:r>
            <a:r>
              <a:rPr lang="en-US" sz="1200" dirty="0" smtClean="0"/>
              <a:t> </a:t>
            </a:r>
            <a:r>
              <a:rPr lang="ru-RU" sz="1200" dirty="0" smtClean="0"/>
              <a:t>(прогноз)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115616" y="3349109"/>
            <a:ext cx="71287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2237" y="5864975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Непродовольственными товарами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805264"/>
            <a:ext cx="601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 РКС, Минэкономразвития России «О текущей ситуации в экономике Российской Федерации по итогам первого полугодия 2015 года»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8" name="Picture 2" descr="http://www.drofa.ru/images/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2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Резюме по традиционному книжному рынку (1)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0631574"/>
              </p:ext>
            </p:extLst>
          </p:nvPr>
        </p:nvGraphicFramePr>
        <p:xfrm>
          <a:off x="659015" y="1196752"/>
          <a:ext cx="81930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7" name="Picture 2" descr="http://www.drofa.ru/images/log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Резюме по традиционному книжному рынку (2)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51709021"/>
              </p:ext>
            </p:extLst>
          </p:nvPr>
        </p:nvGraphicFramePr>
        <p:xfrm>
          <a:off x="685800" y="1340768"/>
          <a:ext cx="81930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7" name="Picture 2" descr="http://www.drofa.ru/images/log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4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106A8-2DF9-428D-9261-A723A5F0239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47742" y="3645023"/>
            <a:ext cx="6984776" cy="2088232"/>
            <a:chOff x="457200" y="21420"/>
            <a:chExt cx="6400800" cy="2088232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57200" y="21420"/>
              <a:ext cx="6400800" cy="2088232"/>
            </a:xfrm>
            <a:prstGeom prst="roundRect">
              <a:avLst/>
            </a:prstGeom>
            <a:solidFill>
              <a:srgbClr val="00518E">
                <a:alpha val="19000"/>
              </a:srgbClr>
            </a:solidFill>
            <a:ln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36501" y="100721"/>
              <a:ext cx="6242198" cy="1465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949241" y="3746963"/>
            <a:ext cx="6814943" cy="188435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1935" tIns="0" rIns="241935" bIns="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0" kern="1200" dirty="0" smtClean="0">
                <a:solidFill>
                  <a:schemeClr val="tx1"/>
                </a:solidFill>
              </a:rPr>
              <a:t>Перспективы развития отрасли до 2020г.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</a:rPr>
              <a:t>Существующие барьеры для развития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</a:rPr>
              <a:t>Реализованные проекты по развитию отрасли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</a:rPr>
              <a:t>Ключевые инициативы</a:t>
            </a:r>
            <a:endParaRPr lang="ru-RU" sz="2000" b="0" kern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3614" y="1412775"/>
            <a:ext cx="6984776" cy="187043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Скругленный прямоугольник 4"/>
          <p:cNvSpPr/>
          <p:nvPr/>
        </p:nvSpPr>
        <p:spPr>
          <a:xfrm>
            <a:off x="885647" y="1615053"/>
            <a:ext cx="6811704" cy="146587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41935" tIns="0" rIns="241935" bIns="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0" kern="1200" dirty="0" smtClean="0">
                <a:solidFill>
                  <a:schemeClr val="bg2">
                    <a:lumMod val="75000"/>
                  </a:schemeClr>
                </a:solidFill>
              </a:rPr>
              <a:t>Анализ книжного рынка 2014-2016 гг.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kern="1200" dirty="0" smtClean="0">
                <a:solidFill>
                  <a:schemeClr val="bg2">
                    <a:lumMod val="75000"/>
                  </a:schemeClr>
                </a:solidFill>
              </a:rPr>
              <a:t>Мировые тенденции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kern="1200" dirty="0" smtClean="0">
                <a:solidFill>
                  <a:schemeClr val="bg2">
                    <a:lumMod val="75000"/>
                  </a:schemeClr>
                </a:solidFill>
              </a:rPr>
              <a:t>Российский рынок бумажных книг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b="0" kern="1200" dirty="0" smtClean="0">
                <a:solidFill>
                  <a:schemeClr val="bg2">
                    <a:lumMod val="75000"/>
                  </a:schemeClr>
                </a:solidFill>
              </a:rPr>
              <a:t>Развитие рынка электронных книг</a:t>
            </a:r>
            <a:endParaRPr lang="ru-RU" sz="2000" b="0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0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550"/>
            <a:ext cx="8208912" cy="609600"/>
          </a:xfrm>
        </p:spPr>
        <p:txBody>
          <a:bodyPr/>
          <a:lstStyle/>
          <a:p>
            <a:r>
              <a:rPr lang="ru-RU" sz="1600" dirty="0" smtClean="0"/>
              <a:t>Эффективное развитие книжной отрасли соответствует социально-экономическим </a:t>
            </a:r>
            <a:r>
              <a:rPr lang="ru-RU" sz="1600" dirty="0"/>
              <a:t>приоритетам </a:t>
            </a:r>
            <a:r>
              <a:rPr lang="ru-RU" sz="1600" dirty="0" smtClean="0"/>
              <a:t>страны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528" y="2653846"/>
            <a:ext cx="2664296" cy="36004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lt1"/>
                </a:solidFill>
                <a:latin typeface="+mn-lt"/>
              </a:rPr>
              <a:t>Культура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20782" y="2653846"/>
            <a:ext cx="2664296" cy="36004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lt1"/>
                </a:solidFill>
                <a:latin typeface="+mn-lt"/>
              </a:rPr>
              <a:t>Образование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084168" y="2653846"/>
            <a:ext cx="2664296" cy="36004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lt1"/>
                </a:solidFill>
                <a:latin typeface="+mn-lt"/>
              </a:rPr>
              <a:t>Экономика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55576" y="1572567"/>
            <a:ext cx="2664296" cy="36004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lt1"/>
                </a:solidFill>
                <a:latin typeface="+mn-lt"/>
              </a:rPr>
              <a:t>Книжная отрасль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013886"/>
            <a:ext cx="2664296" cy="252028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рост </a:t>
            </a: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числа новых российских авторов и тиражей их книг на российском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рынке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укрепление позиций России в международном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культурном пространстве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обеспечение доступа населения к имеющимся библиотечным фондам страны в цифровом виде и </a:t>
            </a: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на традиционных бумажных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носителях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20782" y="3013886"/>
            <a:ext cx="2664296" cy="252028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улучшение среднероссийских показателей школьников в профильных разделах Единого государственного экзамена (русский язык, литература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завоевание и удержание российскими школьниками высших позиций в международных рейтингах PISA</a:t>
            </a:r>
            <a:r>
              <a:rPr lang="ru-RU" sz="1100" b="0" baseline="30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и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PIRLS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вхождение России в десятку мировых лидеров по качеству человеческого капитала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013886"/>
            <a:ext cx="2664296" cy="252028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повышение уровня международной конкурентоспособности российской книжной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отрасли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000000"/>
                </a:solidFill>
                <a:latin typeface="Arial" pitchFamily="34" charset="0"/>
              </a:rPr>
              <a:t>рост экономических показателей книжной отрасли и смежных «креативных» </a:t>
            </a: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секторов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rgbClr val="000000"/>
                </a:solidFill>
                <a:latin typeface="Arial" pitchFamily="34" charset="0"/>
              </a:rPr>
              <a:t>развитие малого и среднего бизнеса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1448780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</a:rPr>
              <a:t>Увеличение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</a:rPr>
              <a:t>доли регулярно читающих жителей России во всех возрастных и социальных категориях</a:t>
            </a:r>
          </a:p>
        </p:txBody>
      </p:sp>
      <p:cxnSp>
        <p:nvCxnSpPr>
          <p:cNvPr id="16" name="Прямая со стрелкой 15"/>
          <p:cNvCxnSpPr>
            <a:stCxn id="8" idx="3"/>
            <a:endCxn id="12" idx="1"/>
          </p:cNvCxnSpPr>
          <p:nvPr/>
        </p:nvCxnSpPr>
        <p:spPr bwMode="auto">
          <a:xfrm>
            <a:off x="3419872" y="1752587"/>
            <a:ext cx="288032" cy="2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Прямоугольник 16"/>
          <p:cNvSpPr/>
          <p:nvPr/>
        </p:nvSpPr>
        <p:spPr bwMode="auto">
          <a:xfrm>
            <a:off x="323528" y="1268760"/>
            <a:ext cx="8424936" cy="1008112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Прямая со стрелкой 18"/>
          <p:cNvCxnSpPr>
            <a:stCxn id="17" idx="2"/>
            <a:endCxn id="5" idx="0"/>
          </p:cNvCxnSpPr>
          <p:nvPr/>
        </p:nvCxnSpPr>
        <p:spPr bwMode="auto">
          <a:xfrm flipH="1">
            <a:off x="1655676" y="2276872"/>
            <a:ext cx="2880320" cy="376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>
            <a:stCxn id="17" idx="2"/>
            <a:endCxn id="6" idx="0"/>
          </p:cNvCxnSpPr>
          <p:nvPr/>
        </p:nvCxnSpPr>
        <p:spPr bwMode="auto">
          <a:xfrm>
            <a:off x="4535996" y="2276872"/>
            <a:ext cx="16934" cy="376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stCxn id="17" idx="2"/>
            <a:endCxn id="7" idx="0"/>
          </p:cNvCxnSpPr>
          <p:nvPr/>
        </p:nvCxnSpPr>
        <p:spPr bwMode="auto">
          <a:xfrm>
            <a:off x="4535996" y="2276872"/>
            <a:ext cx="2880320" cy="376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20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8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 smtClean="0"/>
              <a:t>В России остаются </a:t>
            </a:r>
            <a:r>
              <a:rPr lang="ru-RU" sz="1600" dirty="0"/>
              <a:t>существенные барьеры и ограничения для развития </a:t>
            </a:r>
            <a:r>
              <a:rPr lang="ru-RU" sz="1600" dirty="0" smtClean="0"/>
              <a:t>книжной отрасли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471" y="1124743"/>
            <a:ext cx="8352928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Отсутствие системы управления развитием отрасли и механизмов государственной поддержки на федеральном и региональном уровнях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2471" y="1628799"/>
            <a:ext cx="8352928" cy="96150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0" dirty="0" err="1" smtClean="0">
                <a:solidFill>
                  <a:schemeClr val="tx1"/>
                </a:solidFill>
              </a:rPr>
              <a:t>Фрагментированность</a:t>
            </a:r>
            <a:r>
              <a:rPr lang="ru-RU" sz="1100" b="0" dirty="0" smtClean="0">
                <a:solidFill>
                  <a:schemeClr val="tx1"/>
                </a:solidFill>
              </a:rPr>
              <a:t> процессов управления развитием отрасли. В настоящее время за развитие отрасли отвечают несколько федеральных ведомств: Роспечать, Минэкономразвития, Минкультуры, </a:t>
            </a:r>
            <a:r>
              <a:rPr lang="ru-RU" sz="1100" b="0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1100" b="0" dirty="0" smtClean="0">
                <a:solidFill>
                  <a:schemeClr val="tx1"/>
                </a:solidFill>
              </a:rPr>
              <a:t>, </a:t>
            </a:r>
            <a:r>
              <a:rPr lang="ru-RU" sz="1100" b="0" dirty="0" err="1" smtClean="0">
                <a:solidFill>
                  <a:schemeClr val="tx1"/>
                </a:solidFill>
              </a:rPr>
              <a:t>Минпромторг</a:t>
            </a:r>
            <a:endParaRPr lang="ru-RU" sz="11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Отсутствие профильных государственных и федеральных целевых программ, направленных на развитие отрасли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Отсутствие механизмов поддержки отрасли на региональном уровне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1852632" y="2662313"/>
            <a:ext cx="5112568" cy="216024"/>
          </a:xfrm>
          <a:prstGeom prst="triangl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412470" y="2967356"/>
            <a:ext cx="2581814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Недостаток книготорговой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470" y="3471412"/>
            <a:ext cx="2581814" cy="122413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Недостаток книжных магазинов  в субъектах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Существенные региональные различия по уровню развития инфраструктуры для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Низкий уровень инноваций в книготорговой инфраструктуре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2791" y="2967356"/>
            <a:ext cx="2581814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Низкий уровень развития библиотечной инфраструктуры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2791" y="3471412"/>
            <a:ext cx="2581814" cy="122413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Низкий уровень технической оснащенности библиотек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Ограниченное использование современных решений для приобретения контента и обеспечения доступа к нему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3585" y="2967356"/>
            <a:ext cx="2581814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Недостаток мер для популяризации чтения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83585" y="3471412"/>
            <a:ext cx="2581814" cy="1224136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Отсутствие регулярных кампаний, популяризирующих чтение на федеральном и региональном уровнях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Отсутствие мер поддержки мероприятий по продвижению чтения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471" y="5030187"/>
            <a:ext cx="8352928" cy="1080120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Снижение привлекательности для писателей (вследствие сокращения тиражей) и читателей (вследствие роста цены)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Ограниченный доступ читателей к контенту, как следствие – низкая эффективность использования государственных средств (направляемых на развитие библиотек)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Относительно малый масштаб отрасли (по добавленной стоимости, количеству рабочих мест, налогам)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1708615" y="4750622"/>
            <a:ext cx="5112568" cy="216024"/>
          </a:xfrm>
          <a:prstGeom prst="triangle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7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57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 smtClean="0"/>
              <a:t>Год литературы – высокая эффективность мероприятий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074" name="Picture 2" descr="http://bookfestival.ru/upload/Program/img/3dc101bb7cecaeadb499dd3befe086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zovskiy.MB\Documents\Work\ММКВЯ 2015\image_P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154787"/>
            <a:ext cx="2695759" cy="19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zovskiy.MB\Documents\Work\ММКВЯ 2015\1_6900a368_squ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zovskiy.MB\Documents\Work\ММКВЯ 2015\image_booksh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17" y="4139082"/>
            <a:ext cx="2972079" cy="19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1204297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500 тыс. проданных книг</a:t>
            </a:r>
          </a:p>
          <a:p>
            <a:pPr marL="541338" lvl="0" indent="-363538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200 тыс. посетителей</a:t>
            </a:r>
          </a:p>
          <a:p>
            <a:pPr marL="541338" lvl="0" indent="-363538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400 мероприятий</a:t>
            </a:r>
          </a:p>
          <a:p>
            <a:pPr marL="541338" lvl="0" indent="-363538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23 тыс. кв. м. павильонов</a:t>
            </a:r>
          </a:p>
          <a:p>
            <a:pPr marL="541338" lvl="0" indent="-363538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362 издательства</a:t>
            </a:r>
          </a:p>
          <a:p>
            <a:pPr marL="541338" lvl="0" indent="-363538">
              <a:buFont typeface="Arial" panose="020B0604020202020204" pitchFamily="34" charset="0"/>
              <a:buChar char="•"/>
            </a:pPr>
            <a:endParaRPr lang="ru-RU" sz="1600" b="0" dirty="0"/>
          </a:p>
          <a:p>
            <a:pPr marL="541338" lvl="0" indent="-363538">
              <a:buFont typeface="Arial" panose="020B0604020202020204" pitchFamily="34" charset="0"/>
              <a:buChar char="•"/>
            </a:pPr>
            <a:r>
              <a:rPr lang="ru-RU" sz="1600" b="0" dirty="0"/>
              <a:t>50 регионов России</a:t>
            </a:r>
            <a:endParaRPr lang="ru-RU" dirty="0"/>
          </a:p>
        </p:txBody>
      </p:sp>
      <p:pic>
        <p:nvPicPr>
          <p:cNvPr id="12" name="Picture 2" descr="http://fapmc.ru/rospechat/newsandevents/newsagency/2014/12/item21/main/custom/0/image/logo_white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14" y="1700808"/>
            <a:ext cx="16770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1" name="Picture 2" descr="http://www.drofa.ru/images/log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50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Принятие антипиратского закона выступило значимым драйвером роста легального рынка электронных книг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20880" cy="2808312"/>
          </a:xfrm>
        </p:spPr>
        <p:txBody>
          <a:bodyPr anchor="ctr"/>
          <a:lstStyle/>
          <a:p>
            <a:pPr>
              <a:buFont typeface="Arial"/>
              <a:buChar char="•"/>
            </a:pPr>
            <a:r>
              <a:rPr lang="ru-RU" sz="1400" dirty="0" smtClean="0"/>
              <a:t>Рынок электронной книги растет</a:t>
            </a:r>
            <a:r>
              <a:rPr lang="en-US" sz="1400" dirty="0" smtClean="0"/>
              <a:t>,</a:t>
            </a:r>
            <a:r>
              <a:rPr lang="ru-RU" sz="1400" dirty="0" smtClean="0"/>
              <a:t> постепенно отыгрывая отставание своего относительного уровня по сравнению со странами Европы и США.</a:t>
            </a:r>
            <a:r>
              <a:rPr lang="en-US" sz="1400" dirty="0" smtClean="0"/>
              <a:t> </a:t>
            </a:r>
            <a:r>
              <a:rPr lang="ru-RU" sz="1400" dirty="0" smtClean="0"/>
              <a:t>Прогнозируется рост доли рынка электронной книги с 1</a:t>
            </a:r>
            <a:r>
              <a:rPr lang="en-US" sz="1400" dirty="0" smtClean="0"/>
              <a:t>,8% </a:t>
            </a:r>
            <a:r>
              <a:rPr lang="ru-RU" sz="1400" dirty="0" smtClean="0"/>
              <a:t>в 201</a:t>
            </a:r>
            <a:r>
              <a:rPr lang="en-US" sz="1400" dirty="0" smtClean="0"/>
              <a:t>4</a:t>
            </a:r>
            <a:r>
              <a:rPr lang="ru-RU" sz="1400" dirty="0" smtClean="0"/>
              <a:t> году до </a:t>
            </a:r>
            <a:r>
              <a:rPr lang="ru-RU" sz="1400" dirty="0" smtClean="0"/>
              <a:t>10</a:t>
            </a:r>
            <a:r>
              <a:rPr lang="en-US" sz="1400" dirty="0" smtClean="0"/>
              <a:t>% </a:t>
            </a:r>
            <a:r>
              <a:rPr lang="ru-RU" sz="1400" dirty="0" smtClean="0"/>
              <a:t>к 2020 году</a:t>
            </a:r>
            <a:endParaRPr lang="ru-RU" sz="1400" dirty="0" smtClean="0"/>
          </a:p>
          <a:p>
            <a:pPr>
              <a:buFont typeface="Arial"/>
              <a:buChar char="•"/>
            </a:pPr>
            <a:endParaRPr lang="ru-RU" sz="1400" dirty="0" smtClean="0"/>
          </a:p>
          <a:p>
            <a:pPr>
              <a:buFont typeface="Arial"/>
              <a:buChar char="•"/>
            </a:pPr>
            <a:r>
              <a:rPr lang="ru-RU" sz="1400" dirty="0" smtClean="0"/>
              <a:t>Потенциал развития рынка электронной книги высок и подкрепляется в том числе поправками, принятыми к антипиратскому закону в мае 2015 года. Эффективное использование принятых норм должно позволить рынку электронной книги сохранить высокие темпы роста в 2016-2017 гг.</a:t>
            </a:r>
          </a:p>
          <a:p>
            <a:pPr>
              <a:buFont typeface="Arial"/>
              <a:buChar char="•"/>
            </a:pPr>
            <a:endParaRPr lang="ru-RU" sz="1400" dirty="0" smtClean="0"/>
          </a:p>
          <a:p>
            <a:pPr>
              <a:buFont typeface="Arial"/>
              <a:buChar char="•"/>
            </a:pPr>
            <a:r>
              <a:rPr lang="ru-RU" sz="1400" dirty="0" smtClean="0"/>
              <a:t>На рынке электронной книги активно развиваются сегменты цифровой аудиокниги и </a:t>
            </a:r>
            <a:r>
              <a:rPr lang="ru-RU" sz="1400" dirty="0" err="1" smtClean="0"/>
              <a:t>самопубликаций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6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434888" y="1412776"/>
            <a:ext cx="8313576" cy="64807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 2020 </a:t>
            </a:r>
            <a:r>
              <a:rPr lang="ru-RU" sz="1600" dirty="0">
                <a:latin typeface="Arial" charset="0"/>
              </a:rPr>
              <a:t>году доля легального </a:t>
            </a:r>
            <a:r>
              <a:rPr lang="ru-RU" sz="1600" dirty="0" smtClean="0">
                <a:latin typeface="Arial" charset="0"/>
              </a:rPr>
              <a:t>контента на рынке </a:t>
            </a:r>
            <a:r>
              <a:rPr lang="ru-RU" sz="1600" dirty="0">
                <a:latin typeface="Arial" charset="0"/>
              </a:rPr>
              <a:t>электронных книг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составит 80%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 smtClean="0"/>
              <a:t>Культурная карта – инструмент планирования развития книготорговой инфраструктуры в национальном масштабе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7" name="Picture 14" descr="D:\Temp\KI\Ревизор-2014\Презентация\Bitmap in Map.cd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7" y="1124744"/>
            <a:ext cx="8566085" cy="49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/>
              <a:t>Книжные магазины в РФ</a:t>
            </a:r>
            <a:endParaRPr lang="ru-RU" sz="14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8" name="Picture 2" descr="http://www.drofa.ru/images/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0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 smtClean="0"/>
              <a:t>Культурная карта: итоговый </a:t>
            </a:r>
            <a:r>
              <a:rPr lang="ru-RU" sz="1600" dirty="0"/>
              <a:t>рейтинг регионов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8" name="Прямоугольник 7"/>
          <p:cNvSpPr/>
          <p:nvPr>
            <p:custDataLst>
              <p:tags r:id="rId2"/>
            </p:custDataLst>
          </p:nvPr>
        </p:nvSpPr>
        <p:spPr>
          <a:xfrm>
            <a:off x="6104508" y="4920937"/>
            <a:ext cx="2643956" cy="1151086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>
            <p:custDataLst>
              <p:tags r:id="rId3"/>
            </p:custDataLst>
          </p:nvPr>
        </p:nvSpPr>
        <p:spPr>
          <a:xfrm>
            <a:off x="6104508" y="1186111"/>
            <a:ext cx="2643956" cy="3691483"/>
          </a:xfrm>
          <a:prstGeom prst="rect">
            <a:avLst/>
          </a:prstGeom>
          <a:solidFill>
            <a:srgbClr val="FF7C80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4"/>
            </p:custDataLst>
          </p:nvPr>
        </p:nvSpPr>
        <p:spPr>
          <a:xfrm>
            <a:off x="3090514" y="5114000"/>
            <a:ext cx="2417590" cy="968655"/>
          </a:xfrm>
          <a:prstGeom prst="rect">
            <a:avLst/>
          </a:prstGeom>
          <a:solidFill>
            <a:srgbClr val="FF7C80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5"/>
            </p:custDataLst>
          </p:nvPr>
        </p:nvSpPr>
        <p:spPr>
          <a:xfrm>
            <a:off x="3090514" y="1186644"/>
            <a:ext cx="2417589" cy="3900501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6"/>
            </p:custDataLst>
          </p:nvPr>
        </p:nvSpPr>
        <p:spPr>
          <a:xfrm>
            <a:off x="168275" y="2924936"/>
            <a:ext cx="2316510" cy="315771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166688" y="1587225"/>
            <a:ext cx="2316510" cy="1304407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>
          <a:xfrm>
            <a:off x="168275" y="1184770"/>
            <a:ext cx="2316510" cy="380341"/>
          </a:xfrm>
          <a:prstGeom prst="rect">
            <a:avLst/>
          </a:prstGeom>
          <a:solidFill>
            <a:srgbClr val="33CC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0" dirty="0" err="1" smtClean="0">
              <a:solidFill>
                <a:schemeClr val="bg1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78219201"/>
              </p:ext>
            </p:extLst>
          </p:nvPr>
        </p:nvGraphicFramePr>
        <p:xfrm>
          <a:off x="1289050" y="1124744"/>
          <a:ext cx="13810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Диаграмма" r:id="rId179" imgW="1381050" imgH="4943475" progId="MSGraph.Chart.8">
                  <p:embed followColorScheme="full"/>
                </p:oleObj>
              </mc:Choice>
              <mc:Fallback>
                <p:oleObj name="Диаграмма" r:id="rId179" imgW="1381050" imgH="4943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0"/>
                      <a:stretch>
                        <a:fillRect/>
                      </a:stretch>
                    </p:blipFill>
                    <p:spPr>
                      <a:xfrm>
                        <a:off x="1289050" y="1124744"/>
                        <a:ext cx="1381050" cy="494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58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69888" y="5807869"/>
            <a:ext cx="9509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AF4F147-B229-4525-B1ED-BFACBAF23B84}" type="datetime'''''Р''''ос''''т''''овс''к''''ая'''''''' о''бла''с''т''ь'''">
              <a:rPr lang="en-US" sz="800" b="0">
                <a:cs typeface="Arial"/>
              </a:rPr>
              <a:pPr/>
              <a:t>Ростовская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" name="Текст 17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905000" y="58078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74F1004-7A57-4A42-A167-80DBCF14A0C9}" type="datetime'''''''''''''''''''''2''''''''''''''''0,''''''''8'''''''''''">
              <a:rPr lang="en-US" sz="800" b="0">
                <a:cs typeface="Arial"/>
              </a:rPr>
              <a:pPr/>
              <a:t>20,8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8" name="Текст 5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14313" y="5641182"/>
            <a:ext cx="11064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8CE8FFF-5C65-466A-8A3E-5FDA878D55D9}" type="datetime'''''''''Чу''вашск''ая Р''е''''''''''''спу''б''л''''''ик''''а'">
              <a:rPr lang="en-US" sz="800" b="0">
                <a:cs typeface="Arial"/>
              </a:rPr>
              <a:pPr/>
              <a:t>Чувашская Республика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9" name="Текст 17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905000" y="564118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5355CBC-9B62-4ADB-B235-356408875660}" type="datetime'2''''''''''''''''''1'''''''''''''''''''''''''''',''0'''''">
              <a:rPr lang="en-US" sz="800" b="0">
                <a:cs typeface="Arial"/>
              </a:rPr>
              <a:pPr/>
              <a:t>21,0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0" name="Текст 5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79425" y="5474494"/>
            <a:ext cx="8413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19A9D50-C52A-4BC9-92C3-F44480EEC30E}" type="datetime'Т''''у''''''''''ль''''ская'''''' ''об''''л''''''''а''ст''ь'''">
              <a:rPr lang="en-US" sz="800" b="0">
                <a:cs typeface="Arial"/>
              </a:rPr>
              <a:pPr/>
              <a:t>Тульская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1" name="Текст 17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905000" y="5474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7A0F6DE-0FC4-43D5-A6C9-EC5CBC1DB8BF}" type="datetime'''''2''''''''''''''''''''''''''''1'''''''''''''''''',''''''1'">
              <a:rPr lang="en-US" sz="800" b="0">
                <a:cs typeface="Arial"/>
              </a:rPr>
              <a:pPr/>
              <a:t>21,1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2" name="Текст 5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84175" y="5303044"/>
            <a:ext cx="9366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47DAA45-449A-4D1F-ADDB-989695CA7DC0}" type="datetime'''''''Р''ес''п''у''''''''б''''''ли''''ка'''''''' А''дыге''я'">
              <a:rPr lang="en-US" sz="800" b="0">
                <a:cs typeface="Arial"/>
              </a:rPr>
              <a:pPr/>
              <a:t>Республика Адыгея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3" name="Текст 17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914525" y="53030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B829C32-CE46-4C5A-A5C6-3F553BE2D0A0}" type="datetime'''''''''''''''''21'''''''''''''''''',''''''3'''''''''''''''''">
              <a:rPr lang="en-US" sz="800" b="0">
                <a:cs typeface="Arial"/>
              </a:rPr>
              <a:pPr/>
              <a:t>21,3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4" name="Текст 5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77800" y="5131594"/>
            <a:ext cx="11430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E03B837-3BE3-4855-BF79-8A44FC03173D}" type="datetime'''Уд''''''''муртска''я Ре''''с''п''''у''''бли''''к''''''а'''''">
              <a:rPr lang="en-US" sz="800" b="0">
                <a:cs typeface="Arial"/>
              </a:rPr>
              <a:pPr/>
              <a:t>Удмуртская Республика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5" name="Текст 17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914525" y="51315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51C11F0-201B-4A99-A00E-A26527D2EC5F}" type="datetime'''''''''2''1'''''''''''',''''''5'''''''''''''''''">
              <a:rPr lang="en-US" sz="800" b="0">
                <a:cs typeface="Arial"/>
              </a:rPr>
              <a:pPr/>
              <a:t>21,5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6" name="Текст 5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60350" y="4964907"/>
            <a:ext cx="10604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E90001F-B2DD-45A4-ADBA-7B6F04EB4CF1}" type="datetime'А''''''''стр''''''аха''''нс''к''''а''я ''''''об''ла''ст''ь'">
              <a:rPr lang="en-US" sz="800" b="0">
                <a:cs typeface="Arial"/>
              </a:rPr>
              <a:pPr/>
              <a:t>Астраханская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7" name="Текст 17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924050" y="49649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6B52EEA-22CA-4B9A-B542-D104D0BB102C}" type="datetime'''''''''''2''''''''''''''''2'''''',''''''''''''''0'''">
              <a:rPr lang="en-US" sz="800" b="0">
                <a:cs typeface="Arial"/>
              </a:rPr>
              <a:pPr/>
              <a:t>22,0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8" name="Текст 5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60400" y="4798219"/>
            <a:ext cx="6604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200D958-8E3C-4984-977D-36B51852EF02}" type="datetime'''''Н''е''н''ец''к''''ий'''''''' ''''''а.''''''''''''о''''.'''">
              <a:rPr lang="en-US" sz="800" b="0">
                <a:cs typeface="Arial"/>
              </a:rPr>
              <a:pPr/>
              <a:t>Ненецкий а.о.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29" name="Текст 169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933575" y="4798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FF5C4CB-BCFF-4888-802F-6F30A8F87777}" type="datetime'''''''''''''''''''''''''''''''22'''''',''''2'''''''''''">
              <a:rPr lang="en-US" sz="800" b="0">
                <a:cs typeface="Arial"/>
              </a:rPr>
              <a:pPr/>
              <a:t>22,2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0" name="Текст 51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28613" y="4626769"/>
            <a:ext cx="9921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78BB10B-356E-4E5E-92F2-2358C915E85A}" type="datetime'''М''у''рм''''а''н''с''''''''к''ая'' ''о''''бла''ст''''''ь'''">
              <a:rPr lang="en-US" sz="800" b="0">
                <a:cs typeface="Arial"/>
              </a:rPr>
              <a:pPr/>
              <a:t>Мурманская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1" name="Текст 168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933575" y="46267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2C9383A-D3AC-4EA5-97F1-5DEF99F72ED9}" type="datetime'''''''''''''''''''''''2''''''''2,''''''''''2'''''''''''''''''">
              <a:rPr lang="en-US" sz="800" b="0">
                <a:cs typeface="Arial"/>
              </a:rPr>
              <a:pPr/>
              <a:t>22,2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2" name="Текст 50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98450" y="4455319"/>
            <a:ext cx="10223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D511506-8534-4D47-8D70-05CF20A5963E}" type="datetime'С''т''''а''''вр''''опольски''''й'''' ''''к''''''ра''й'''''''''">
              <a:rPr lang="en-US" sz="800" b="0">
                <a:cs typeface="Arial"/>
              </a:rPr>
              <a:pPr/>
              <a:t>Ставропольский край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3" name="Текст 167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933575" y="44553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999CDE0-FE62-4C8B-AB06-CDEC1694D1F1}" type="datetime'''''''''''''''''2''''2,''''''''''''''''''''''''''''''''''4'''">
              <a:rPr lang="en-US" sz="800" b="0">
                <a:cs typeface="Arial"/>
              </a:rPr>
              <a:pPr/>
              <a:t>22,4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Текст 49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2100" y="4288632"/>
            <a:ext cx="10287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A7B6C68-B58F-47FA-AEE3-5098EF391DD0}" type="datetime'Че''''ля''б''''''''''''''и''''нска''''''я о''''бла''''''''сть'">
              <a:rPr lang="en-US" sz="800" b="0">
                <a:cs typeface="Arial"/>
              </a:rPr>
              <a:pPr/>
              <a:t>Челябинская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5" name="Текст 166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933575" y="42886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46B683E-6C76-4DF6-AC49-B3E2ECEC3E3C}" type="datetime'''''''''''''''''''''''2''''''''''''2'',''''''''''5'''''''''''">
              <a:rPr lang="en-US" sz="800" b="0">
                <a:cs typeface="Arial"/>
              </a:rPr>
              <a:pPr/>
              <a:t>22,5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6" name="Текст 48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20688" y="4121944"/>
            <a:ext cx="9001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8946E94-1B56-4AB9-A765-8E145D1060F9}" type="datetime'Р''''я''''за''''н''ская'' ''''о''''''''бл''''ас''т''''''''ь'''">
              <a:rPr lang="en-US" sz="800" b="0">
                <a:cs typeface="Arial"/>
              </a:rPr>
              <a:pPr/>
              <a:t>Рязанская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7" name="Текст 165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943100" y="41219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089B856-E1A2-4A60-8F69-1C3A5A2C14D0}" type="datetime'''''''''''''2''''''''''''2'''''''',''''''''6'''''''">
              <a:rPr lang="en-US" sz="800" b="0">
                <a:cs typeface="Arial"/>
              </a:rPr>
              <a:pPr/>
              <a:t>22,6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8" name="Текст 47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88938" y="3950494"/>
            <a:ext cx="9318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6CA8732-7AEF-479A-A842-AB8942AAC07F}" type="datetime'С''''ам''''а''р''''''''с''''''''к''ая'' ''''''об''л''а''''сть'">
              <a:rPr lang="en-US" sz="800" b="0">
                <a:cs typeface="Arial"/>
              </a:rPr>
              <a:pPr/>
              <a:t>Самарская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39" name="Текст 164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943100" y="3950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67C3E6A-D0DD-45DF-A4C2-07A4B130AB6E}" type="datetime'''2''''''''2'''''''''''''',''''''''''''''''''''''8'">
              <a:rPr lang="en-US" sz="800" b="0">
                <a:cs typeface="Arial"/>
              </a:rPr>
              <a:pPr/>
              <a:t>22,8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0" name="Текст 46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54038" y="3779044"/>
            <a:ext cx="7667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589D7D6-0FD1-4110-988E-ABEFC53461DC}" type="datetime'О''мск''''''''а''я'''''''' ''''''''''об''л''''ас''''ть'''''''">
              <a:rPr lang="en-US" sz="800" b="0">
                <a:cs typeface="Arial"/>
              </a:rPr>
              <a:pPr/>
              <a:t>Омская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1" name="Текст 163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952625" y="37790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CA60851-A2B5-436D-8948-375F9135F7A9}" type="datetime'''''''''''''2''''''3'''''''''''''',''''''''''''''''0'''''">
              <a:rPr lang="en-US" sz="800" b="0">
                <a:cs typeface="Arial"/>
              </a:rPr>
              <a:pPr/>
              <a:t>23,0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2" name="Текст 45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06388" y="3612357"/>
            <a:ext cx="10144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D272704-DC8F-40CE-8A03-BBE0F7820CC8}" type="datetime'''''Кост''''''''р''ом''''''''ск''а''я'''' о''''б''л''а''сть'''">
              <a:rPr lang="en-US" sz="800" b="0">
                <a:cs typeface="Arial"/>
              </a:rPr>
              <a:pPr/>
              <a:t>Костромская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3" name="Текст 16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952625" y="361235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A8A1BE3-40BB-4007-8314-C83E67BB351F}" type="datetime'''''''''23'''''''''''''',''''''''''''2'''''''''''''''''''">
              <a:rPr lang="en-US" sz="800" b="0">
                <a:cs typeface="Arial"/>
              </a:rPr>
              <a:pPr/>
              <a:t>23,2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4" name="Текст 44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31788" y="3445669"/>
            <a:ext cx="9890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24BF004-E6EA-4894-ACAE-22EB9CB4F829}" type="datetime'''''Ре''''сп''''''''у''''бл''''''и''''ка'' Ка''''''р''''елия'">
              <a:rPr lang="en-US" sz="800" b="0">
                <a:cs typeface="Arial"/>
              </a:rPr>
              <a:pPr/>
              <a:t>Республика Карелия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5" name="Текст 161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962150" y="34456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A7EB497-C3ED-4D87-A371-D29FF47C65F1}" type="datetime'''2''''''''''''''3'',''''''''''''7'''''''''''''''''''''''">
              <a:rPr lang="en-US" sz="800" b="0">
                <a:cs typeface="Arial"/>
              </a:rPr>
              <a:pPr/>
              <a:t>23,7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6" name="Текст 43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44475" y="3274219"/>
            <a:ext cx="10763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6F0767C-8741-4BC4-8910-24114B64BBC5}" type="datetime'''Р''''''ес''''пу''б''л''и''''ка'''''''' ''Та''тар''стан'''''">
              <a:rPr lang="en-US" sz="800" b="0">
                <a:cs typeface="Arial"/>
              </a:rPr>
              <a:pPr/>
              <a:t>Республика Татарстан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7" name="Текст 160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971675" y="3274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D2A61FC-5417-4A4B-87A4-E69D41C39323}" type="datetime'''''''2''3'''''''',''''''''9'''''''''''''''''''''''''''''">
              <a:rPr lang="en-US" sz="800" b="0">
                <a:cs typeface="Arial"/>
              </a:rPr>
              <a:pPr/>
              <a:t>23,9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8" name="Текст 4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01613" y="3102769"/>
            <a:ext cx="11191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359DADC-9078-4533-A7F9-80923FBD957C}" type="datetime'''Л''''''е''н''ингр''''адска''''я'''''''''' обла''''''с''''ть'">
              <a:rPr lang="en-US" sz="800" b="0">
                <a:cs typeface="Arial"/>
              </a:rPr>
              <a:pPr/>
              <a:t>Ленинградская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49" name="Текст 159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971675" y="31027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32F430C-A28E-4E46-B7B8-6936BDAC3137}" type="datetime'''''''''''''''''''''''2''''''''''4'''''''''',2'''''''''''''">
              <a:rPr lang="en-US" sz="800" b="0">
                <a:cs typeface="Arial"/>
              </a:rPr>
              <a:pPr/>
              <a:t>24,2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0" name="Текст 41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52413" y="2936082"/>
            <a:ext cx="10683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7B971BD-7B45-49E6-B076-2893A552ECBA}" type="datetime'Р''''е''с''п''уб''л''ик''а'' ''М''о''''''''р''д''''ов''''''ия'">
              <a:rPr lang="en-US" sz="800" b="0">
                <a:cs typeface="Arial"/>
              </a:rPr>
              <a:pPr/>
              <a:t>Республика Мордовия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1" name="Текст 158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981200" y="293608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D180E01-3259-453F-8767-2EBAFCCE0187}" type="datetime'''''''''''''''2''''''''''4'',''''''''''''''''''''''6'">
              <a:rPr lang="en-US" sz="800" b="0">
                <a:cs typeface="Arial"/>
              </a:rPr>
              <a:pPr/>
              <a:t>24,6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2" name="Текст 40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52413" y="2769394"/>
            <a:ext cx="106838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CDF9E14-6D1B-4DE2-98AE-0CA7FC557C4B}" type="datetime'Н''ов''го''''''р''о''д''ск''''ая ''о''''''бл''''ас''''ть'">
              <a:rPr lang="en-US" sz="800" b="0">
                <a:cs typeface="Arial"/>
              </a:rPr>
              <a:pPr/>
              <a:t>Новгородская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3" name="Текст 157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990725" y="27693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BC7DC4A-AD3C-4923-9ABF-BF8264F1CC14}" type="datetime'''''''''''''''''''''''2''''''''''''''''''''''5,''''''0'''''''">
              <a:rPr lang="en-US" sz="800" b="0">
                <a:cs typeface="Arial"/>
              </a:rPr>
              <a:pPr/>
              <a:t>25,0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4" name="Текст 39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57188" y="2597944"/>
            <a:ext cx="9636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84CFEFA-2CDF-4B74-A1C5-0187BCACB5A9}" type="datetime'''К''раснода''р''ск''''''''и''''''й'''' ''кр''а''''''''й'''''">
              <a:rPr lang="en-US" sz="800" b="0">
                <a:cs typeface="Arial"/>
              </a:rPr>
              <a:pPr/>
              <a:t>Краснодарский край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5" name="Текст 156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2009775" y="25979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3EFF013-9627-41F5-9657-F72235AB96C6}" type="datetime'''''''''''''2''''5'''''''''''''''''',7'''''''''''''''''''''">
              <a:rPr lang="en-US" sz="800" b="0">
                <a:cs typeface="Arial"/>
              </a:rPr>
              <a:pPr/>
              <a:t>25,7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6" name="Текст 38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23863" y="2426494"/>
            <a:ext cx="8969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A4EA899-5901-40BD-B267-F56ED6D2DF47}" type="datetime'''П''''с''к''о''вск''''''а''''''''я'''' об''''ла''сть'''''">
              <a:rPr lang="en-US" sz="800" b="0">
                <a:cs typeface="Arial"/>
              </a:rPr>
              <a:pPr/>
              <a:t>Псковская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7" name="Текст 155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009775" y="2426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84127B2-D3E5-4004-AF8C-566301986AFC}" type="datetime'''''2''''''''''5,''''''''''''''9'''''''''''''''''">
              <a:rPr lang="en-US" sz="800" b="0">
                <a:cs typeface="Arial"/>
              </a:rPr>
              <a:pPr/>
              <a:t>25,9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8" name="Текст 37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309563" y="2259807"/>
            <a:ext cx="10112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DB02B1F-D24D-49F3-A69D-3512F57AFDE4}" type="datetime'В''''''оло''''''г''''''''''''о''дс''к''ая'''''''' о''бласть'">
              <a:rPr lang="en-US" sz="800" b="0">
                <a:cs typeface="Arial"/>
              </a:rPr>
              <a:pPr/>
              <a:t>Вологодская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59" name="Текст 154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019300" y="22598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4FCA487-2866-4EC8-9A67-BADD4B8A8994}" type="datetime'''''''''''''''2''''''''''''''''''6'''',''''''''''''''''''1'">
              <a:rPr lang="en-US" sz="800" b="0">
                <a:cs typeface="Arial"/>
              </a:rPr>
              <a:pPr/>
              <a:t>26,1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0" name="Текст 36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60350" y="2093119"/>
            <a:ext cx="10604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6F93520-C9AD-45BA-90C1-5477FD8B1C88}" type="datetime'''Рес''п''уб''''''л''ик''''''''а'''' Мари''й'''''' Э''''''''л'">
              <a:rPr lang="en-US" sz="800" b="0">
                <a:cs typeface="Arial"/>
              </a:rPr>
              <a:pPr/>
              <a:t>Республика Марий Эл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1" name="Текст 153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2028825" y="20931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F6E4709-5AB2-4139-80AA-523FBB22D3C8}" type="datetime'''''2''''''''6,''''''''5'''''''''''">
              <a:rPr lang="en-US" sz="800" b="0">
                <a:cs typeface="Arial"/>
              </a:rPr>
              <a:pPr/>
              <a:t>26,5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2" name="Текст 35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295275" y="1921669"/>
            <a:ext cx="10255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42F0678-076E-4E1A-9C5F-9018271AC68A}" type="datetime'''''''Я''росл''а''''''в''''ск''''ая ''''''обл''а''ст''''''ь'''">
              <a:rPr lang="en-US" sz="800" b="0">
                <a:cs typeface="Arial"/>
              </a:rPr>
              <a:pPr/>
              <a:t>Ярославская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3" name="Текст 15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2028825" y="19216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C6980B2-10F6-4EA5-B230-4A4AFCCDC456}" type="datetime'''''''''''''2''6'',''''''''''''7'''''''''''''''''''">
              <a:rPr lang="en-US" sz="800" b="0">
                <a:cs typeface="Arial"/>
              </a:rPr>
              <a:pPr/>
              <a:t>26,7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4" name="Текст 34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82588" y="1750219"/>
            <a:ext cx="938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1A3D120-B1A6-4A23-8736-0619D731CB48}" type="datetime'''''''Т''юм''''''''''енск''а''''я ''об''''''''л''аст''ь'">
              <a:rPr lang="en-US" sz="800" b="0">
                <a:cs typeface="Arial"/>
              </a:rPr>
              <a:pPr/>
              <a:t>Тюменская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5" name="Текст 151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2038350" y="1750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C85C977-F274-4A64-891B-FA6514898E05}" type="datetime'''2''''''''''7'''''''''''''',''''''''2'''''''''''''''">
              <a:rPr lang="en-US" sz="800" b="0">
                <a:cs typeface="Arial"/>
              </a:rPr>
              <a:pPr/>
              <a:t>27,2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6" name="Текст 33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355600" y="1583532"/>
            <a:ext cx="9652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BA739EE-2934-46D2-83DB-CEB12C3FD15F}" type="datetime'''''Мос''ко''в''''ск''''ая'''''' ''обл''ас''т''ь'''''">
              <a:rPr lang="en-US" sz="800" b="0">
                <a:cs typeface="Arial"/>
              </a:rPr>
              <a:pPr/>
              <a:t>Московская область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7" name="Текст 150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2085975" y="15835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A370B1C-2B04-4944-A243-844B61EE591A}" type="datetime'''''''''''''''''''''''''''''''2''9'',''''''''''''''4'''''''''">
              <a:rPr lang="en-US" sz="800" b="0">
                <a:cs typeface="Arial"/>
              </a:rPr>
              <a:pPr/>
              <a:t>29,4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8" name="Текст 3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79475" y="1416844"/>
            <a:ext cx="4413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099E652-F216-414B-931D-C72D9A58475B}" type="datetime'г''.'''' ''М''''о''с''''''''к''''в''''''''''''''''''а'''''''''">
              <a:rPr lang="en-US" sz="800" b="0">
                <a:cs typeface="Arial"/>
              </a:rPr>
              <a:pPr/>
              <a:t>г. Москва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69" name="Текст 149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2190750" y="14168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421A6D4-6D2E-4FC2-901E-DB894632AE73}" type="datetime'3''''''4'''',''''''''''''''''''''''''''''''3'''''''''''''">
              <a:rPr lang="en-US" sz="800" b="0">
                <a:cs typeface="Arial"/>
              </a:rPr>
              <a:pPr/>
              <a:t>34,3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70" name="Текст 3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423863" y="1245394"/>
            <a:ext cx="8969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A4C679F-5788-411B-9D5C-7B0C42A0ED65}" type="datetime'''г''''. ''С''ан''''''к''т-''''Пе''''''''тер''''''''бур''г'''">
              <a:rPr lang="en-US" sz="800" b="0">
                <a:cs typeface="Arial"/>
              </a:rPr>
              <a:pPr/>
              <a:t>г. Санкт-Петербург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71" name="Текст 148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2247900" y="12453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DF5E3D2-CCDB-427D-8124-774E4FF57928}" type="datetime'''''''''''3''''''''''''''''6'''''''',''''''''7'''''''''''''">
              <a:rPr lang="en-US" sz="800" b="0">
                <a:cs typeface="Arial"/>
              </a:rPr>
              <a:pPr/>
              <a:t>36,7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72" name="Объект 71"/>
          <p:cNvGraphicFramePr>
            <a:graphicFrameLocks/>
          </p:cNvGraphicFramePr>
          <p:nvPr>
            <p:custDataLst>
              <p:tags r:id="rId66"/>
            </p:custDataLst>
            <p:extLst>
              <p:ext uri="{D42A27DB-BD31-4B8C-83A1-F6EECF244321}">
                <p14:modId xmlns:p14="http://schemas.microsoft.com/office/powerpoint/2010/main" val="2670568578"/>
              </p:ext>
            </p:extLst>
          </p:nvPr>
        </p:nvGraphicFramePr>
        <p:xfrm>
          <a:off x="4552950" y="1124744"/>
          <a:ext cx="13810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Диаграмма" r:id="rId181" imgW="1381050" imgH="4943475" progId="MSGraph.Chart.8">
                  <p:embed followColorScheme="full"/>
                </p:oleObj>
              </mc:Choice>
              <mc:Fallback>
                <p:oleObj name="Диаграмма" r:id="rId181" imgW="1381050" imgH="4943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2"/>
                      <a:stretch>
                        <a:fillRect/>
                      </a:stretch>
                    </p:blipFill>
                    <p:spPr>
                      <a:xfrm>
                        <a:off x="4552950" y="1124744"/>
                        <a:ext cx="1381050" cy="494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Текст 81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140325" y="3950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5A8A165-0A75-4CAB-B0B3-212C50E92A53}" type="datetime'''''''''''''''''1''8'''''''''''',''''''''''''''9'''''''''">
              <a:rPr lang="en-US" sz="800" b="0">
                <a:cs typeface="Arial"/>
              </a:rPr>
              <a:pPr/>
              <a:t>18,9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74" name="Прямоугольник 73"/>
          <p:cNvSpPr/>
          <p:nvPr>
            <p:custDataLst>
              <p:tags r:id="rId68"/>
            </p:custDataLst>
          </p:nvPr>
        </p:nvSpPr>
        <p:spPr bwMode="auto">
          <a:xfrm>
            <a:off x="3568700" y="3779044"/>
            <a:ext cx="10160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458AA61-E081-4E42-921C-C5600B04F618}" type="datetime'У''ль''''''ян''''''''о''в''''''ск''ая'''''' об''''''л''аст''ь'">
              <a:rPr lang="en-US" sz="800" b="0">
                <a:solidFill>
                  <a:schemeClr val="tx1"/>
                </a:solidFill>
                <a:cs typeface="Arial"/>
              </a:rPr>
              <a:pPr/>
              <a:t>Ульяновская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Текст 80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140325" y="37790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EF5EAD3-9C5B-4F02-80DA-33FABF0D91D1}" type="datetime'''''''''''''''''''''''''1''''''''9'''''''',''''''1'">
              <a:rPr lang="en-US" sz="800" b="0">
                <a:cs typeface="Arial"/>
              </a:rPr>
              <a:pPr/>
              <a:t>19,1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76" name="Прямоугольник 75"/>
          <p:cNvSpPr/>
          <p:nvPr>
            <p:custDataLst>
              <p:tags r:id="rId70"/>
            </p:custDataLst>
          </p:nvPr>
        </p:nvSpPr>
        <p:spPr bwMode="auto">
          <a:xfrm>
            <a:off x="3683000" y="3612357"/>
            <a:ext cx="9017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4AC6B68-E2E1-49F8-BF1F-018CD071AC4F}" type="datetime'К''ир''''''''''''овс''''''''кая'' о''блас''ть'''">
              <a:rPr lang="en-US" sz="800" b="0">
                <a:solidFill>
                  <a:schemeClr val="tx1"/>
                </a:solidFill>
                <a:cs typeface="Arial"/>
              </a:rPr>
              <a:pPr/>
              <a:t>Кировская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Текст 79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5140325" y="361235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5B83CBD-75EF-4785-9C3F-63A51808CD09}" type="datetime'''1''''9,''''''''''''''''1'''''">
              <a:rPr lang="en-US" sz="800" b="0">
                <a:cs typeface="Arial"/>
              </a:rPr>
              <a:pPr/>
              <a:t>19,1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78" name="Прямоугольник 77"/>
          <p:cNvSpPr/>
          <p:nvPr>
            <p:custDataLst>
              <p:tags r:id="rId72"/>
            </p:custDataLst>
          </p:nvPr>
        </p:nvSpPr>
        <p:spPr bwMode="auto">
          <a:xfrm>
            <a:off x="3736975" y="3445669"/>
            <a:ext cx="8477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9429C81-4D7A-4911-A1A0-0F0A3EEBAF1E}" type="datetime'''Тв''''е''''''''р''''''''с''''к''а''''''я о''''бл''''ас''ть'">
              <a:rPr lang="en-US" sz="800" b="0">
                <a:solidFill>
                  <a:schemeClr val="tx1"/>
                </a:solidFill>
                <a:cs typeface="Arial"/>
              </a:rPr>
              <a:pPr/>
              <a:t>Тверская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Текст 78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5140325" y="34456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320BAD6-33D6-46B3-96A1-A3388F5FE39F}" type="datetime'''''''''''''1''''''9'''',''2'">
              <a:rPr lang="en-US" sz="800" b="0">
                <a:cs typeface="Arial"/>
              </a:rPr>
              <a:pPr/>
              <a:t>19,2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80" name="Прямоугольник 79"/>
          <p:cNvSpPr/>
          <p:nvPr>
            <p:custDataLst>
              <p:tags r:id="rId74"/>
            </p:custDataLst>
          </p:nvPr>
        </p:nvSpPr>
        <p:spPr bwMode="auto">
          <a:xfrm>
            <a:off x="3321050" y="3274219"/>
            <a:ext cx="12636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757DC8D-8E14-4848-AFE7-003708C45EEB}" type="datetime'''Республи''''к''а'' Б''аш''''''кор''т''о''с''''''''т''ан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Башкортостан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Текст 77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149850" y="3274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C02898D-3C0A-4227-B699-BB0348D71A9F}" type="datetime'1''''''''''''''9'''''',''6'''''''''''''''''''''''''''">
              <a:rPr lang="en-US" sz="800" b="0">
                <a:cs typeface="Arial"/>
              </a:rPr>
              <a:pPr/>
              <a:t>19,6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82" name="Прямоугольник 81"/>
          <p:cNvSpPr/>
          <p:nvPr>
            <p:custDataLst>
              <p:tags r:id="rId76"/>
            </p:custDataLst>
          </p:nvPr>
        </p:nvSpPr>
        <p:spPr bwMode="auto">
          <a:xfrm>
            <a:off x="3622675" y="5807869"/>
            <a:ext cx="9620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D107583-4752-4D3A-9258-484FD8A3DBD6}" type="datetime'''П''е''''''нз''''''е''''нс''кая о''б''''''''''''лас''''т''ь'">
              <a:rPr lang="en-US" sz="800" b="0">
                <a:solidFill>
                  <a:schemeClr val="tx1"/>
                </a:solidFill>
                <a:cs typeface="Arial"/>
              </a:rPr>
              <a:pPr/>
              <a:t>Пензенская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Текст 92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092700" y="58078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5F51FEF-80DA-46E4-B021-78E506A4C2A4}" type="datetime'1''7'''''''',''''''0'''''''''''''''''''''''''''''''''''''''''">
              <a:rPr lang="en-US" sz="800" b="0">
                <a:cs typeface="Arial"/>
              </a:rPr>
              <a:pPr/>
              <a:t>17,0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84" name="Прямоугольник 83"/>
          <p:cNvSpPr/>
          <p:nvPr>
            <p:custDataLst>
              <p:tags r:id="rId78"/>
            </p:custDataLst>
          </p:nvPr>
        </p:nvSpPr>
        <p:spPr bwMode="auto">
          <a:xfrm>
            <a:off x="3556000" y="5641182"/>
            <a:ext cx="10287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FF0E21E-F397-4697-87FD-908C2396C733}" type="datetime'Ке''м''''еро''''''''''''''''''в''ская'''' ''обла''сть'''">
              <a:rPr lang="en-US" sz="800" b="0">
                <a:solidFill>
                  <a:schemeClr val="tx1"/>
                </a:solidFill>
                <a:cs typeface="Arial"/>
              </a:rPr>
              <a:pPr/>
              <a:t>Кемеровская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Текст 91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5092700" y="564118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A215B4C-4FBC-43ED-A480-DC57B9C45C36}" type="datetime'''1''7,''''''''''''''''0'''''''''''''''''''''''''''''''''''''">
              <a:rPr lang="en-US" sz="800" b="0">
                <a:cs typeface="Arial"/>
              </a:rPr>
              <a:pPr/>
              <a:t>17,0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86" name="Прямоугольник 85"/>
          <p:cNvSpPr/>
          <p:nvPr>
            <p:custDataLst>
              <p:tags r:id="rId80"/>
            </p:custDataLst>
          </p:nvPr>
        </p:nvSpPr>
        <p:spPr bwMode="auto">
          <a:xfrm>
            <a:off x="3789363" y="5474494"/>
            <a:ext cx="7953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22EF886-02EC-4AF9-8572-C2ACD97BAC69}" type="datetime'''''''Кам''''ч''''ат''''''ски''''''й'''' кр''''а''''''''''й'''">
              <a:rPr lang="en-US" sz="800" b="0">
                <a:solidFill>
                  <a:schemeClr val="tx1"/>
                </a:solidFill>
                <a:cs typeface="Arial"/>
              </a:rPr>
              <a:pPr/>
              <a:t>Камчатский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Текст 90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5092700" y="5474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7EADFBC-0041-4E07-91D2-DE86A60C3E54}" type="datetime'''''''17'''''''',''''''''''''''''''''''''''''''1'''''''''''''">
              <a:rPr lang="en-US" sz="800" b="0">
                <a:cs typeface="Arial"/>
              </a:rPr>
              <a:pPr/>
              <a:t>17,1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88" name="Прямоугольник 87"/>
          <p:cNvSpPr/>
          <p:nvPr>
            <p:custDataLst>
              <p:tags r:id="rId82"/>
            </p:custDataLst>
          </p:nvPr>
        </p:nvSpPr>
        <p:spPr bwMode="auto">
          <a:xfrm>
            <a:off x="3608388" y="5303044"/>
            <a:ext cx="9763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7567774-DCF1-4749-AF11-61DB09A02480}" type="datetime'Т''ам''бо''в''''с''кая о''б''''''''л''''''''а''ст''''ь'">
              <a:rPr lang="en-US" sz="800" b="0">
                <a:solidFill>
                  <a:schemeClr val="tx1"/>
                </a:solidFill>
                <a:cs typeface="Arial"/>
              </a:rPr>
              <a:pPr/>
              <a:t>Тамбовская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Текст 89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5121275" y="53030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594159D-D5CE-490E-9C6A-AD8AB8669696}" type="datetime'''''''''''''''''''''1''''''''8'''''''''''',''''''''1'''''''''">
              <a:rPr lang="en-US" sz="800" b="0">
                <a:cs typeface="Arial"/>
              </a:rPr>
              <a:pPr/>
              <a:t>18,1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90" name="Прямоугольник 89"/>
          <p:cNvSpPr/>
          <p:nvPr>
            <p:custDataLst>
              <p:tags r:id="rId84"/>
            </p:custDataLst>
          </p:nvPr>
        </p:nvSpPr>
        <p:spPr bwMode="auto">
          <a:xfrm>
            <a:off x="3778250" y="5131594"/>
            <a:ext cx="8064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D9100FF-AD6F-466B-977A-7FBF8E3FED7C}" type="datetime'''Т''''ом''''с''''''ка''''я'''''' об''''ла''''''с''ть'''''''''">
              <a:rPr lang="en-US" sz="800" b="0">
                <a:solidFill>
                  <a:schemeClr val="tx1"/>
                </a:solidFill>
                <a:cs typeface="Arial"/>
              </a:rPr>
              <a:pPr/>
              <a:t>Томская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Текст 88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121275" y="51315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7005417-9CA6-41EF-83FE-120C1B65D138}" type="datetime'''''18'''''',''''''''''''''3'''''">
              <a:rPr lang="en-US" sz="800" b="0">
                <a:cs typeface="Arial"/>
              </a:rPr>
              <a:pPr/>
              <a:t>18,3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86"/>
            </p:custDataLst>
          </p:nvPr>
        </p:nvSpPr>
        <p:spPr bwMode="auto">
          <a:xfrm>
            <a:off x="3721100" y="4964907"/>
            <a:ext cx="8636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5A8F7B9-0170-40EB-8C01-9E9A025484F8}" type="datetime'''Х''''аба''''''''''ро''вски''''й'''' ''к''р''''''''ай'">
              <a:rPr lang="en-US" sz="800" b="0">
                <a:solidFill>
                  <a:schemeClr val="tx1"/>
                </a:solidFill>
                <a:cs typeface="Arial"/>
              </a:rPr>
              <a:pPr/>
              <a:t>Хабаровский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Текст 87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121275" y="49649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D92D1CD-5AD8-4168-8E16-9B9BA0D77498}" type="datetime'''1''''''''''''''''8'''''''''',''''''4'''''">
              <a:rPr lang="en-US" sz="800" b="0">
                <a:cs typeface="Arial"/>
              </a:rPr>
              <a:pPr/>
              <a:t>18,4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94" name="Прямоугольник 93"/>
          <p:cNvSpPr/>
          <p:nvPr>
            <p:custDataLst>
              <p:tags r:id="rId88"/>
            </p:custDataLst>
          </p:nvPr>
        </p:nvSpPr>
        <p:spPr bwMode="auto">
          <a:xfrm>
            <a:off x="3565525" y="4798219"/>
            <a:ext cx="10191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F796BA8-3734-4A33-8D8A-EDB3C1D2EC30}" type="datetime'С''''''аратовс''''кая ''о''б''ла''с''т''ь'''''''''''">
              <a:rPr lang="en-US" sz="800" b="0">
                <a:solidFill>
                  <a:schemeClr val="tx1"/>
                </a:solidFill>
                <a:cs typeface="Arial"/>
              </a:rPr>
              <a:pPr/>
              <a:t>Саратовская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Текст 86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5130800" y="4798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EDA121D-2555-4F5B-A25C-57B63C4130AF}" type="datetime'''''1''''''''''''''''''''8'''''''',''''''''''''''5'''">
              <a:rPr lang="en-US" sz="800" b="0">
                <a:cs typeface="Arial"/>
              </a:rPr>
              <a:pPr/>
              <a:t>18,5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96" name="Прямоугольник 95"/>
          <p:cNvSpPr/>
          <p:nvPr>
            <p:custDataLst>
              <p:tags r:id="rId90"/>
            </p:custDataLst>
          </p:nvPr>
        </p:nvSpPr>
        <p:spPr bwMode="auto">
          <a:xfrm>
            <a:off x="3444875" y="4626769"/>
            <a:ext cx="11398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F9D223-547F-4F7C-BBDD-D12A680B4866}" type="datetime'Н''и''же''''''го''ро''''дс''''кая ''о''''б''ла''''сть'">
              <a:rPr lang="en-US" sz="800" b="0">
                <a:solidFill>
                  <a:schemeClr val="tx1"/>
                </a:solidFill>
                <a:cs typeface="Arial"/>
              </a:rPr>
              <a:pPr/>
              <a:t>Нижегородская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Текст 85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5130800" y="46267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C519BB2-BC67-4F2B-8F01-DFB7D637BA93}" type="datetime'''''1''''''''8'''''''''''''',''''''5'''''''''''''''''''''''''">
              <a:rPr lang="en-US" sz="800" b="0">
                <a:cs typeface="Arial"/>
              </a:rPr>
              <a:pPr/>
              <a:t>18,5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98" name="Прямоугольник 97"/>
          <p:cNvSpPr/>
          <p:nvPr>
            <p:custDataLst>
              <p:tags r:id="rId92"/>
            </p:custDataLst>
          </p:nvPr>
        </p:nvSpPr>
        <p:spPr bwMode="auto">
          <a:xfrm>
            <a:off x="3651250" y="4455319"/>
            <a:ext cx="9334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69E18FE-D9C9-4EF2-9D92-2F53775CA67A}" type="datetime'''''''Ку''рганс''''''''''''''''к''''''ая о''''''бла''с''ть'''">
              <a:rPr lang="en-US" sz="800" b="0">
                <a:solidFill>
                  <a:schemeClr val="tx1"/>
                </a:solidFill>
                <a:cs typeface="Arial"/>
              </a:rPr>
              <a:pPr/>
              <a:t>Курганская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Текст 84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5130800" y="44553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6F500BA-F97E-44FA-9E44-D508AF5E5439}" type="datetime'''''''1''''''8'''''''',''''''''''''''''''''''5'''''''''">
              <a:rPr lang="en-US" sz="800" b="0">
                <a:cs typeface="Arial"/>
              </a:rPr>
              <a:pPr/>
              <a:t>18,5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00" name="Прямоугольник 99"/>
          <p:cNvSpPr/>
          <p:nvPr>
            <p:custDataLst>
              <p:tags r:id="rId94"/>
            </p:custDataLst>
          </p:nvPr>
        </p:nvSpPr>
        <p:spPr bwMode="auto">
          <a:xfrm>
            <a:off x="3616325" y="4288632"/>
            <a:ext cx="9683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2181B82-72DA-4471-9F74-D5D97F29C73F}" type="datetime'Ив''а''''''''''''н''о''''вска''''я ''''''о''б''''л''асть'''''">
              <a:rPr lang="en-US" sz="800" b="0">
                <a:solidFill>
                  <a:schemeClr val="tx1"/>
                </a:solidFill>
                <a:cs typeface="Arial"/>
              </a:rPr>
              <a:pPr/>
              <a:t>Ивановская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Текст 83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5130800" y="42886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5FE768-DCFE-4830-AD57-98FB154DC8D6}" type="datetime'''''18'''',''8'''''''''''''''''''''''">
              <a:rPr lang="en-US" sz="800" b="0">
                <a:cs typeface="Arial"/>
              </a:rPr>
              <a:pPr/>
              <a:t>18,8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02" name="Прямоугольник 101"/>
          <p:cNvSpPr/>
          <p:nvPr>
            <p:custDataLst>
              <p:tags r:id="rId96"/>
            </p:custDataLst>
          </p:nvPr>
        </p:nvSpPr>
        <p:spPr bwMode="auto">
          <a:xfrm>
            <a:off x="3444875" y="4121944"/>
            <a:ext cx="11398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2112C98-424F-4B1B-9C89-4BC584DD99AE}" type="datetime'Н''''''ов''оси''б''ир''с''к''а''''я'''' ''об''л''а''''''сть'''">
              <a:rPr lang="en-US" sz="800" b="0">
                <a:solidFill>
                  <a:schemeClr val="tx1"/>
                </a:solidFill>
                <a:cs typeface="Arial"/>
              </a:rPr>
              <a:pPr/>
              <a:t>Новосибирская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Текст 82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5140325" y="41219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E609C9A-0C15-48D5-8D9A-09D805ED43B3}" type="datetime'1''8'''''''''''',''''''8'''">
              <a:rPr lang="en-US" sz="800" b="0">
                <a:cs typeface="Arial"/>
              </a:rPr>
              <a:pPr/>
              <a:t>18,8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04" name="Прямоугольник 103"/>
          <p:cNvSpPr/>
          <p:nvPr>
            <p:custDataLst>
              <p:tags r:id="rId98"/>
            </p:custDataLst>
          </p:nvPr>
        </p:nvSpPr>
        <p:spPr bwMode="auto">
          <a:xfrm>
            <a:off x="3800475" y="3950494"/>
            <a:ext cx="7842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8A2B5CD-A4E0-4A48-B67D-C396064263B9}" type="datetime'''К''''''''''ур''с''кая'''' ''''''о''''''бла''с''''''ть'''">
              <a:rPr lang="en-US" sz="800" b="0">
                <a:solidFill>
                  <a:schemeClr val="tx1"/>
                </a:solidFill>
                <a:cs typeface="Arial"/>
              </a:rPr>
              <a:pPr/>
              <a:t>Курская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Прямоугольник 104"/>
          <p:cNvSpPr/>
          <p:nvPr>
            <p:custDataLst>
              <p:tags r:id="rId99"/>
            </p:custDataLst>
          </p:nvPr>
        </p:nvSpPr>
        <p:spPr bwMode="auto">
          <a:xfrm>
            <a:off x="3873500" y="3102769"/>
            <a:ext cx="7112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E62B0A0-70A4-4431-BD26-C83D0A267CE6}" type="datetime'''''''П''''е''рм''''с''''''ки''''''й'' к''р''''ай'''''">
              <a:rPr lang="en-US" sz="800" b="0">
                <a:solidFill>
                  <a:schemeClr val="tx1"/>
                </a:solidFill>
                <a:cs typeface="Arial"/>
              </a:rPr>
              <a:pPr/>
              <a:t>Пермский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Текст 76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5159375" y="31027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0210B92-D3C1-43EF-A5BD-C8D1EAFC76A6}" type="datetime'''''''1''''''''''''''''''''''9'',''''8'''''''''''''''''''''">
              <a:rPr lang="en-US" sz="800" b="0">
                <a:cs typeface="Arial"/>
              </a:rPr>
              <a:pPr/>
              <a:t>19,8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07" name="Прямоугольник 106"/>
          <p:cNvSpPr/>
          <p:nvPr>
            <p:custDataLst>
              <p:tags r:id="rId101"/>
            </p:custDataLst>
          </p:nvPr>
        </p:nvSpPr>
        <p:spPr bwMode="auto">
          <a:xfrm>
            <a:off x="3479800" y="2936082"/>
            <a:ext cx="11049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541359E-1E71-4345-BC90-408D1B1F75EC}" type="datetime'Волг''о''гр''а''дс''''''''ка''я'' о''''б''лас''''т''ь'">
              <a:rPr lang="en-US" sz="800" b="0">
                <a:solidFill>
                  <a:schemeClr val="tx1"/>
                </a:solidFill>
                <a:cs typeface="Arial"/>
              </a:rPr>
              <a:pPr/>
              <a:t>Волгоградская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Текст 75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159375" y="293608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B650DDE-8709-4126-9720-819B7521FCD6}" type="datetime'''''''''19'''''''''''''''''''''''''''''''''''''''',''''''''8'">
              <a:rPr lang="en-US" sz="800" b="0">
                <a:cs typeface="Arial"/>
              </a:rPr>
              <a:pPr/>
              <a:t>19,8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09" name="Прямоугольник 108"/>
          <p:cNvSpPr/>
          <p:nvPr>
            <p:custDataLst>
              <p:tags r:id="rId103"/>
            </p:custDataLst>
          </p:nvPr>
        </p:nvSpPr>
        <p:spPr bwMode="auto">
          <a:xfrm>
            <a:off x="3595688" y="2769394"/>
            <a:ext cx="9890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9F09F62-79D3-4BE6-86C9-8BFBCBFD5DDC}" type="datetime'См''''''ол''''''''''''''''е''нска''''''''я обл''''а''с''ть'">
              <a:rPr lang="en-US" sz="800" b="0">
                <a:solidFill>
                  <a:schemeClr val="tx1"/>
                </a:solidFill>
                <a:cs typeface="Arial"/>
              </a:rPr>
              <a:pPr/>
              <a:t>Смоленская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Текст 74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5159375" y="27693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19981BA-A293-49E1-B291-EA09A203FE9F}" type="datetime'''1''''''''''9'''''''''''''''''''''''''''''''',''''8'''''''">
              <a:rPr lang="en-US" sz="800" b="0">
                <a:cs typeface="Arial"/>
              </a:rPr>
              <a:pPr/>
              <a:t>19,8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105"/>
            </p:custDataLst>
          </p:nvPr>
        </p:nvSpPr>
        <p:spPr bwMode="auto">
          <a:xfrm>
            <a:off x="3722688" y="2597944"/>
            <a:ext cx="8620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425880D-9496-41A4-B1D2-45D9FC4939A2}" type="datetime'Л''и''''п''''''ецк''а''''''я'' об''''''л''''''''''асть'''''">
              <a:rPr lang="en-US" sz="800" b="0">
                <a:solidFill>
                  <a:schemeClr val="tx1"/>
                </a:solidFill>
                <a:cs typeface="Arial"/>
              </a:rPr>
              <a:pPr/>
              <a:t>Липецкая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Текст 73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5159375" y="25979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206E1D8-3E13-42D6-9BC8-F7CED7D9CD8A}" type="datetime'''''19'''',''''''''8'''''''''''''''''''">
              <a:rPr lang="en-US" sz="800" b="0">
                <a:cs typeface="Arial"/>
              </a:rPr>
              <a:pPr/>
              <a:t>19,8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107"/>
            </p:custDataLst>
          </p:nvPr>
        </p:nvSpPr>
        <p:spPr bwMode="auto">
          <a:xfrm>
            <a:off x="3517900" y="2426494"/>
            <a:ext cx="10668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D9016A2-D265-44E0-83B2-98377355AC7A}" type="datetime'''Б''''е''''''''л''г''''о''ро''''дс''''''к''ая обл''а''ст''ь'">
              <a:rPr lang="en-US" sz="800" b="0">
                <a:solidFill>
                  <a:schemeClr val="tx1"/>
                </a:solidFill>
                <a:cs typeface="Arial"/>
              </a:rPr>
              <a:pPr/>
              <a:t>Белгородская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Текст 72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5159375" y="24264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289E8E2-7603-4978-B67D-1EAF7366AD8F}" type="datetime'19'''''''''''''''''''''''''''''''''''''''''',''''''''''9'''">
              <a:rPr lang="en-US" sz="800" b="0">
                <a:cs typeface="Arial"/>
              </a:rPr>
              <a:pPr/>
              <a:t>19,9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15" name="Прямоугольник 114"/>
          <p:cNvSpPr/>
          <p:nvPr>
            <p:custDataLst>
              <p:tags r:id="rId109"/>
            </p:custDataLst>
          </p:nvPr>
        </p:nvSpPr>
        <p:spPr bwMode="auto">
          <a:xfrm>
            <a:off x="3222625" y="2259807"/>
            <a:ext cx="13620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A1F2FF0-2F10-4F1E-9581-92218709DDF0}" type="datetime'Ч''ук''''''''отс''''кий'' ''а''вто''''номный'' окру''г'''''''">
              <a:rPr lang="en-US" sz="800" b="0">
                <a:solidFill>
                  <a:schemeClr val="tx1"/>
                </a:solidFill>
                <a:cs typeface="Arial"/>
              </a:rPr>
              <a:pPr/>
              <a:t>Чукотский автономный округ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Текст 71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5159375" y="22598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0EAD1C7-5EE0-48CD-B048-F23942F0DB91}" type="datetime'''''1''''9'''''''''''''''''''''',9'''''''''''''''''''''''''''">
              <a:rPr lang="en-US" sz="800" b="0">
                <a:cs typeface="Arial"/>
              </a:rPr>
              <a:pPr/>
              <a:t>19,9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17" name="Прямоугольник 116"/>
          <p:cNvSpPr/>
          <p:nvPr>
            <p:custDataLst>
              <p:tags r:id="rId111"/>
            </p:custDataLst>
          </p:nvPr>
        </p:nvSpPr>
        <p:spPr bwMode="auto">
          <a:xfrm>
            <a:off x="3497263" y="2093119"/>
            <a:ext cx="10874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48D1648-677D-4BF5-84F3-BF7EAB2ECC34}" type="datetime'''''Све''''рд''ло''вска''''''''я'' ''''облас''''т''''''''''ь'">
              <a:rPr lang="en-US" sz="800" b="0">
                <a:solidFill>
                  <a:schemeClr val="tx1"/>
                </a:solidFill>
                <a:cs typeface="Arial"/>
              </a:rPr>
              <a:pPr/>
              <a:t>Свердловская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Текст 70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159375" y="20931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CC03EAF-5073-4F5F-941D-1C1B4E4F7BC3}" type="datetime'''''''19'''''''''''''''''''''''',''9'''''''''">
              <a:rPr lang="en-US" sz="800" b="0">
                <a:cs typeface="Arial"/>
              </a:rPr>
              <a:pPr/>
              <a:t>19,9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19" name="Прямоугольник 118"/>
          <p:cNvSpPr/>
          <p:nvPr>
            <p:custDataLst>
              <p:tags r:id="rId113"/>
            </p:custDataLst>
          </p:nvPr>
        </p:nvSpPr>
        <p:spPr bwMode="auto">
          <a:xfrm>
            <a:off x="3357563" y="1921669"/>
            <a:ext cx="12271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EE20916-1E80-4A5D-A07E-EEACC7DC7F72}" type="datetime'''''Ка''''''лин''ин''гр''''а''''''''''дская ''о''''б''лас''ть'">
              <a:rPr lang="en-US" sz="800" b="0">
                <a:solidFill>
                  <a:schemeClr val="tx1"/>
                </a:solidFill>
                <a:cs typeface="Arial"/>
              </a:rPr>
              <a:pPr/>
              <a:t>Калининградская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Текст 69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168900" y="19216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7BD881-E57C-4637-8D25-4474164BF6A3}" type="datetime'''''''''''''''''''''''''''''''2''0'''''',''3'">
              <a:rPr lang="en-US" sz="800" b="0">
                <a:cs typeface="Arial"/>
              </a:rPr>
              <a:pPr/>
              <a:t>20,3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115"/>
            </p:custDataLst>
          </p:nvPr>
        </p:nvSpPr>
        <p:spPr bwMode="auto">
          <a:xfrm>
            <a:off x="3673475" y="1750219"/>
            <a:ext cx="9112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CCA4340-0C50-45E4-8A8E-C39F2DE36587}" type="datetime'''К''а''''''л''ужс''''ка''я ''об''ла''сть'''''''''''''">
              <a:rPr lang="en-US" sz="800" b="0">
                <a:solidFill>
                  <a:schemeClr val="tx1"/>
                </a:solidFill>
                <a:cs typeface="Arial"/>
              </a:rPr>
              <a:pPr/>
              <a:t>Калужская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Текст 68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5168900" y="17502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B825188-F2E9-497B-8FBA-3836AF1AB2FA}" type="datetime'20'''''''''''''',''4'''''''''''''''''''''''">
              <a:rPr lang="en-US" sz="800" b="0">
                <a:cs typeface="Arial"/>
              </a:rPr>
              <a:pPr/>
              <a:t>20,4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117"/>
            </p:custDataLst>
          </p:nvPr>
        </p:nvSpPr>
        <p:spPr bwMode="auto">
          <a:xfrm>
            <a:off x="3482975" y="1583532"/>
            <a:ext cx="11017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D8A2E39-2805-424B-B76D-4F4783CD067B}" type="datetime'''Вл''''ад''''''и''м''ирск''''ая'''' ''обла''''с''т''ь'''''">
              <a:rPr lang="en-US" sz="800" b="0">
                <a:solidFill>
                  <a:schemeClr val="tx1"/>
                </a:solidFill>
                <a:cs typeface="Arial"/>
              </a:rPr>
              <a:pPr/>
              <a:t>Владимирская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Текст 67"/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5178425" y="15835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57F486F-EBB6-4387-997A-45730A801412}" type="datetime'''2''''''''''''''''''''''''''''''''''0'''''''''''',''''5'''">
              <a:rPr lang="en-US" sz="800" b="0">
                <a:cs typeface="Arial"/>
              </a:rPr>
              <a:pPr/>
              <a:t>20,5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25" name="Прямоугольник 124"/>
          <p:cNvSpPr/>
          <p:nvPr>
            <p:custDataLst>
              <p:tags r:id="rId119"/>
            </p:custDataLst>
          </p:nvPr>
        </p:nvSpPr>
        <p:spPr bwMode="auto">
          <a:xfrm>
            <a:off x="3479800" y="1416844"/>
            <a:ext cx="11049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E33697E-A5DD-4CA4-83BB-29BFEF8A8FD7}" type="datetime'''Х''''а''нты''-''М''''''а''''н''''''сийск''''и''й ''а.''о''.'">
              <a:rPr lang="en-US" sz="800" b="0">
                <a:solidFill>
                  <a:schemeClr val="tx1"/>
                </a:solidFill>
                <a:cs typeface="Arial"/>
              </a:rPr>
              <a:pPr/>
              <a:t>Ханты-Мансийский а.о.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Текст 66"/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5178425" y="14168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358E29-CE3A-4A0E-B4FB-DB5353031297}" type="datetime'''''2''0,6'''''''''''''''">
              <a:rPr lang="en-US" sz="800" b="0">
                <a:cs typeface="Arial"/>
              </a:rPr>
              <a:pPr/>
              <a:t>20,6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27" name="Прямоугольник 126"/>
          <p:cNvSpPr/>
          <p:nvPr>
            <p:custDataLst>
              <p:tags r:id="rId121"/>
            </p:custDataLst>
          </p:nvPr>
        </p:nvSpPr>
        <p:spPr bwMode="auto">
          <a:xfrm>
            <a:off x="3754438" y="1245394"/>
            <a:ext cx="8302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B3A9CFB-6FB5-4694-B232-2AFB3FB97606}" type="datetime'''''Р''''''еспуб''''''''л''''''''''и''ка'''' Ко''м''и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Коми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Текст 65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5178425" y="12453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3537433-0A24-4BA7-9F04-6CFE757B7870}" type="datetime'''''''''2''''0'''''''''''''''''''''''''''''''''',''''''7'''">
              <a:rPr lang="en-US" sz="800" b="0">
                <a:cs typeface="Arial"/>
              </a:rPr>
              <a:pPr/>
              <a:t>20,7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129" name="Объект 128"/>
          <p:cNvGraphicFramePr>
            <a:graphicFrameLocks/>
          </p:cNvGraphicFramePr>
          <p:nvPr>
            <p:custDataLst>
              <p:tags r:id="rId123"/>
            </p:custDataLst>
            <p:extLst>
              <p:ext uri="{D42A27DB-BD31-4B8C-83A1-F6EECF244321}">
                <p14:modId xmlns:p14="http://schemas.microsoft.com/office/powerpoint/2010/main" val="727486528"/>
              </p:ext>
            </p:extLst>
          </p:nvPr>
        </p:nvGraphicFramePr>
        <p:xfrm>
          <a:off x="7532688" y="1124744"/>
          <a:ext cx="13810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Диаграмма" r:id="rId183" imgW="1381050" imgH="4943475" progId="MSGraph.Chart.8">
                  <p:embed followColorScheme="full"/>
                </p:oleObj>
              </mc:Choice>
              <mc:Fallback>
                <p:oleObj name="Диаграмма" r:id="rId183" imgW="1381050" imgH="4943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4"/>
                      <a:stretch>
                        <a:fillRect/>
                      </a:stretch>
                    </p:blipFill>
                    <p:spPr>
                      <a:xfrm>
                        <a:off x="7532688" y="1124744"/>
                        <a:ext cx="1381050" cy="494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/>
          <p:cNvSpPr/>
          <p:nvPr>
            <p:custDataLst>
              <p:tags r:id="rId124"/>
            </p:custDataLst>
          </p:nvPr>
        </p:nvSpPr>
        <p:spPr bwMode="auto">
          <a:xfrm>
            <a:off x="6478588" y="5807869"/>
            <a:ext cx="10858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202750C-7BE5-483A-8D11-D0B090AF174F}" type="datetime'''Ч''е''ч''е''нская'''''' Р''''''еспуб''''ли''ка'''''">
              <a:rPr lang="en-US" sz="800" b="0">
                <a:solidFill>
                  <a:schemeClr val="tx1"/>
                </a:solidFill>
                <a:cs typeface="Arial"/>
              </a:rPr>
              <a:pPr/>
              <a:t>Чеченская Республика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Прямоугольник 130"/>
          <p:cNvSpPr/>
          <p:nvPr>
            <p:custDataLst>
              <p:tags r:id="rId125"/>
            </p:custDataLst>
          </p:nvPr>
        </p:nvSpPr>
        <p:spPr bwMode="auto">
          <a:xfrm>
            <a:off x="6464300" y="5631657"/>
            <a:ext cx="11001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FCC95B9-3845-401F-9226-B016F1722BCA}" type="datetime'''''''''Респуб''''лик''а'''''' ''''''Ин''''г''уш''ети''я''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Ингушетия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Текст 118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8043863" y="563165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6BF75A8-A31E-49CE-8F2A-D09EBACC8EAA}" type="datetime'''''''''''''''''''''''''''1''''''''0'',3'''''''''''">
              <a:rPr lang="en-US" sz="800" b="0">
                <a:cs typeface="Arial"/>
              </a:rPr>
              <a:pPr/>
              <a:t>10,3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33" name="Прямоугольник 132"/>
          <p:cNvSpPr/>
          <p:nvPr>
            <p:custDataLst>
              <p:tags r:id="rId127"/>
            </p:custDataLst>
          </p:nvPr>
        </p:nvSpPr>
        <p:spPr bwMode="auto">
          <a:xfrm>
            <a:off x="6605588" y="5455444"/>
            <a:ext cx="9588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3D58FA-A7B0-4CDD-A0DA-A5D58B620649}" type="datetime'''Заб''''''айк''''''а''л''ь''с''к''и''''й'' кр''''''а''''й'''">
              <a:rPr lang="en-US" sz="800" b="0">
                <a:solidFill>
                  <a:schemeClr val="tx1"/>
                </a:solidFill>
                <a:cs typeface="Arial"/>
              </a:rPr>
              <a:pPr/>
              <a:t>Забайкальский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" name="Текст 117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8062913" y="54554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1DEFA91-4921-4A93-880F-53F70D9472C9}" type="datetime'''''''''''''''''1''''''''''''''''''0'''''''''''',''''9'''''''">
              <a:rPr lang="en-US" sz="800" b="0">
                <a:cs typeface="Arial"/>
              </a:rPr>
              <a:pPr/>
              <a:t>10,9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35" name="Прямоугольник 134"/>
          <p:cNvSpPr/>
          <p:nvPr>
            <p:custDataLst>
              <p:tags r:id="rId129"/>
            </p:custDataLst>
          </p:nvPr>
        </p:nvSpPr>
        <p:spPr bwMode="auto">
          <a:xfrm>
            <a:off x="6548438" y="5279232"/>
            <a:ext cx="10160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1BCFD17-874F-4D32-A5B9-412ABCF0DDD4}" type="datetime'''''''Респ''''у''''''''бли''к''а ''Д''агест''а''н''''''''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Дагестан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Текст 116"/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8062913" y="52792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A93B7E7-1586-438E-8323-F0B76DE6FA8E}" type="datetime'1''''''0'''''''''',''''''''''''''''''''''9'''''''''''''''''''">
              <a:rPr lang="en-US" sz="800" b="0">
                <a:cs typeface="Arial"/>
              </a:rPr>
              <a:pPr/>
              <a:t>10,9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131"/>
            </p:custDataLst>
          </p:nvPr>
        </p:nvSpPr>
        <p:spPr bwMode="auto">
          <a:xfrm>
            <a:off x="6862763" y="5103019"/>
            <a:ext cx="7016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BB95FF4-2A85-4ADD-AEBE-F2259774C861}" type="datetime'''Евре''''йс''''к''а''я'' а''''''''''''''.о''.'''''''''">
              <a:rPr lang="en-US" sz="800" b="0">
                <a:solidFill>
                  <a:schemeClr val="tx1"/>
                </a:solidFill>
                <a:cs typeface="Arial"/>
              </a:rPr>
              <a:pPr/>
              <a:t>Еврейская а.о.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Текст 115"/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8072438" y="51030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CF2D02A-3BCF-4341-95A0-09DDEE111186}" type="datetime'''''1''1'''''''''''',''''''''''''''''''3'''''''''">
              <a:rPr lang="en-US" sz="800" b="0">
                <a:cs typeface="Arial"/>
              </a:rPr>
              <a:pPr/>
              <a:t>11,3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133"/>
            </p:custDataLst>
          </p:nvPr>
        </p:nvSpPr>
        <p:spPr bwMode="auto">
          <a:xfrm>
            <a:off x="6731000" y="4931569"/>
            <a:ext cx="8334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CE1401E-6E0B-45AA-8E23-4DBD8F8D2974}" type="datetime'''Р''''есп''''''уб''''л''''''и''к''''а'' ''''''''Ты''ва''''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Тыва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Текст 114"/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8072438" y="49315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1112D7B-8CC3-4CE6-89CD-DEF4D0E33848}" type="datetime'''''1''''''''''''1'''''',4'''''''''''''">
              <a:rPr lang="en-US" sz="800" b="0">
                <a:cs typeface="Arial"/>
              </a:rPr>
              <a:pPr/>
              <a:t>11,4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135"/>
            </p:custDataLst>
          </p:nvPr>
        </p:nvSpPr>
        <p:spPr bwMode="auto">
          <a:xfrm>
            <a:off x="6738938" y="4755357"/>
            <a:ext cx="8255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8BFD1F5-002D-4B52-9AE0-22379E665B5E}" type="datetime'П''рим''о''''''''р''''''''''''с''''''к''и''''й ''к''р''''''ай'">
              <a:rPr lang="en-US" sz="800" b="0">
                <a:solidFill>
                  <a:schemeClr val="tx1"/>
                </a:solidFill>
                <a:cs typeface="Arial"/>
              </a:rPr>
              <a:pPr/>
              <a:t>Приморский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Текст 113"/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8081963" y="475535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BA4AEF1-4A36-4839-A0AE-5155CC83AFEE}" type="datetime'''''''''11'',''6'''''''''">
              <a:rPr lang="en-US" sz="800" b="0">
                <a:cs typeface="Arial"/>
              </a:rPr>
              <a:pPr/>
              <a:t>11,6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43" name="Прямоугольник 142"/>
          <p:cNvSpPr/>
          <p:nvPr>
            <p:custDataLst>
              <p:tags r:id="rId137"/>
            </p:custDataLst>
          </p:nvPr>
        </p:nvSpPr>
        <p:spPr bwMode="auto">
          <a:xfrm>
            <a:off x="6700838" y="4579144"/>
            <a:ext cx="8636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709DD6A-515B-4C80-9914-569A5304AF76}" type="datetime'''А''мурс''''кая'' ''''''''о''бл''''а''''''''''с''ть'''">
              <a:rPr lang="en-US" sz="800" b="0">
                <a:solidFill>
                  <a:schemeClr val="tx1"/>
                </a:solidFill>
                <a:cs typeface="Arial"/>
              </a:rPr>
              <a:pPr/>
              <a:t>Амурская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Текст 112"/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8101013" y="45791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ECBEB20-2BCA-4FA6-BEEE-45CA7343A9C1}" type="datetime'''''''''12,''''''''''''''''''''''''''''''''''''''2'''">
              <a:rPr lang="en-US" sz="800" b="0">
                <a:cs typeface="Arial"/>
              </a:rPr>
              <a:pPr/>
              <a:t>12,2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45" name="Прямоугольник 144"/>
          <p:cNvSpPr/>
          <p:nvPr>
            <p:custDataLst>
              <p:tags r:id="rId139"/>
            </p:custDataLst>
          </p:nvPr>
        </p:nvSpPr>
        <p:spPr bwMode="auto">
          <a:xfrm>
            <a:off x="6502400" y="4402932"/>
            <a:ext cx="10620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3517804-1EAC-41D0-AE09-E5D00EE7C96D}" type="datetime'Р''еспу''''''б''''''ли''ка'''' ''''''Ка''л''''''м''ык''ия''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Калмыкия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Текст 111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8129588" y="44029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6E5E3DE-88DC-472D-90B4-64CC2F872A37}" type="datetime'''''''''''''1''''''''''2'''''',''''''''''8'''''''">
              <a:rPr lang="en-US" sz="800" b="0">
                <a:cs typeface="Arial"/>
              </a:rPr>
              <a:pPr/>
              <a:t>12,8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47" name="Прямоугольник 146"/>
          <p:cNvSpPr/>
          <p:nvPr>
            <p:custDataLst>
              <p:tags r:id="rId141"/>
            </p:custDataLst>
          </p:nvPr>
        </p:nvSpPr>
        <p:spPr bwMode="auto">
          <a:xfrm>
            <a:off x="6723063" y="4226719"/>
            <a:ext cx="8413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2CD940C-80D8-4AB2-83B1-6E0B403AFDB0}" type="datetime'''Се''в''ер''''на''я ''''''О''с''''ет''''''и''''''''''''я'''">
              <a:rPr lang="en-US" sz="800" b="0">
                <a:solidFill>
                  <a:schemeClr val="tx1"/>
                </a:solidFill>
                <a:cs typeface="Arial"/>
              </a:rPr>
              <a:pPr/>
              <a:t>Северная Осетия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Текст 110"/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8129588" y="42267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E245EA2-477F-40E9-A953-24E5C82E3E21}" type="datetime'''''''''13'''',''''''''''''0'''''''''''''''">
              <a:rPr lang="en-US" sz="800" b="0">
                <a:cs typeface="Arial"/>
              </a:rPr>
              <a:pPr/>
              <a:t>13,0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143"/>
            </p:custDataLst>
          </p:nvPr>
        </p:nvSpPr>
        <p:spPr bwMode="auto">
          <a:xfrm>
            <a:off x="6675438" y="4055269"/>
            <a:ext cx="8890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252EFFA-8294-4DB8-A3BC-B6F320B5DA47}" type="datetime'''И''р''''''к''у''т''ск''''а''''''''''''''я об''лас''''т''ь'">
              <a:rPr lang="en-US" sz="800" b="0">
                <a:solidFill>
                  <a:schemeClr val="tx1"/>
                </a:solidFill>
                <a:cs typeface="Arial"/>
              </a:rPr>
              <a:pPr/>
              <a:t>Иркутская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Текст 109"/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8129588" y="405526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E16224B-6151-44D3-B511-44FFDAA946A4}" type="datetime'''''1''''''''''''''''3'''''''',''''''''''''''''''''''''''0'''">
              <a:rPr lang="en-US" sz="800" b="0">
                <a:cs typeface="Arial"/>
              </a:rPr>
              <a:pPr/>
              <a:t>13,0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45"/>
            </p:custDataLst>
          </p:nvPr>
        </p:nvSpPr>
        <p:spPr bwMode="auto">
          <a:xfrm>
            <a:off x="6316663" y="3879057"/>
            <a:ext cx="12477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23F3522-2F95-40D2-AF0A-4E80589A4F6F}" type="datetime'Р''е''с''п''уб''л''''''и''ка'''''' ''Саха'' ''''(''Яку''тия)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Саха (Якутия)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Текст 108"/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8139113" y="387905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58638F1-7664-43BF-A782-428202B903C8}" type="datetime'''''''''''''1''''''''''''''''''''''''''3'''''',''2'''">
              <a:rPr lang="en-US" sz="800" b="0">
                <a:cs typeface="Arial"/>
              </a:rPr>
              <a:pPr/>
              <a:t>13,2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47"/>
            </p:custDataLst>
          </p:nvPr>
        </p:nvSpPr>
        <p:spPr bwMode="auto">
          <a:xfrm>
            <a:off x="6453188" y="3702844"/>
            <a:ext cx="11112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7513D9E-0CF6-4295-BC38-05166429B4BF}" type="datetime'Ар''''х''''''ангел''''''''ь''''''с''''''''кая обл''''ас''''ть'">
              <a:rPr lang="en-US" sz="800" b="0">
                <a:solidFill>
                  <a:schemeClr val="tx1"/>
                </a:solidFill>
                <a:cs typeface="Arial"/>
              </a:rPr>
              <a:pPr/>
              <a:t>Архангельская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Текст 107"/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8148638" y="37028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AAD6FA9-9D94-4053-AD33-DE31BBB1CE6F}" type="datetime'''''''''''''''''1''''''''''''''''3'''''''''',''6'''''''''''''">
              <a:rPr lang="en-US" sz="800" b="0">
                <a:cs typeface="Arial"/>
              </a:rPr>
              <a:pPr/>
              <a:t>13,6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149"/>
            </p:custDataLst>
          </p:nvPr>
        </p:nvSpPr>
        <p:spPr bwMode="auto">
          <a:xfrm>
            <a:off x="6494463" y="3526632"/>
            <a:ext cx="106997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2313A64-C83E-4D0E-B963-5C7ADEA0403A}" type="datetime'О''''''р''е''нбур''г''''''''с''ка''''''я о''''б''''лас''т''ь'">
              <a:rPr lang="en-US" sz="800" b="0">
                <a:solidFill>
                  <a:schemeClr val="tx1"/>
                </a:solidFill>
                <a:cs typeface="Arial"/>
              </a:rPr>
              <a:pPr/>
              <a:t>Оренбургская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Текст 106"/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8158163" y="35266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E0CBB65-95AD-40B2-A121-5ACEE81317DD}" type="datetime'''1''''''''3'''''''''''''',''9'''''''''''''''''''''''''">
              <a:rPr lang="en-US" sz="800" b="0">
                <a:cs typeface="Arial"/>
              </a:rPr>
              <a:pPr/>
              <a:t>13,9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57" name="Прямоугольник 156"/>
          <p:cNvSpPr/>
          <p:nvPr>
            <p:custDataLst>
              <p:tags r:id="rId151"/>
            </p:custDataLst>
          </p:nvPr>
        </p:nvSpPr>
        <p:spPr bwMode="auto">
          <a:xfrm>
            <a:off x="6559550" y="3350419"/>
            <a:ext cx="10048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4EC48E-AFCC-4219-85FF-563B0E81B1AE}" type="datetime'Ка''ба''''р''''''''''д''ино''-Б''''а''''''''л''к''ар''''и''я'">
              <a:rPr lang="en-US" sz="800" b="0">
                <a:solidFill>
                  <a:schemeClr val="tx1"/>
                </a:solidFill>
                <a:cs typeface="Arial"/>
              </a:rPr>
              <a:pPr/>
              <a:t>Кабардино-Балкария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Текст 105"/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8158163" y="33504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6F20B0C-BEEE-4B4A-A632-15586470C2AD}" type="datetime'''14'''''''''''''''',''''''''''''''''''0'''''''">
              <a:rPr lang="en-US" sz="800" b="0">
                <a:cs typeface="Arial"/>
              </a:rPr>
              <a:pPr/>
              <a:t>14,0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59" name="Прямоугольник 158"/>
          <p:cNvSpPr/>
          <p:nvPr>
            <p:custDataLst>
              <p:tags r:id="rId153"/>
            </p:custDataLst>
          </p:nvPr>
        </p:nvSpPr>
        <p:spPr bwMode="auto">
          <a:xfrm>
            <a:off x="6540500" y="3174207"/>
            <a:ext cx="102393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5D95AED-79E2-47F9-8EB1-02846E6E5080}" type="datetime'''М''а''''га''''дан''''ск''''а''''''я'''' об''''л''а''''ст''ь'">
              <a:rPr lang="en-US" sz="800" b="0">
                <a:solidFill>
                  <a:schemeClr val="tx1"/>
                </a:solidFill>
                <a:cs typeface="Arial"/>
              </a:rPr>
              <a:pPr/>
              <a:t>Магаданская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Текст 104"/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8167688" y="31742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AD71A74-ADBF-4198-A21A-FD5531C64C62}" type="datetime'''1''''''''''''''''4'''''''''''''''''''''''''',''''''1'''">
              <a:rPr lang="en-US" sz="800" b="0">
                <a:cs typeface="Arial"/>
              </a:rPr>
              <a:pPr/>
              <a:t>14,1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61" name="Прямоугольник 160"/>
          <p:cNvSpPr/>
          <p:nvPr>
            <p:custDataLst>
              <p:tags r:id="rId155"/>
            </p:custDataLst>
          </p:nvPr>
        </p:nvSpPr>
        <p:spPr bwMode="auto">
          <a:xfrm>
            <a:off x="6711950" y="2997994"/>
            <a:ext cx="8524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9B8A817-0E9B-43C3-A290-008D2201CE23}" type="datetime'''''''Брян''ск''''а''я ''''''''''о''б''''''л''а''''''ст''ь'">
              <a:rPr lang="en-US" sz="800" b="0">
                <a:solidFill>
                  <a:schemeClr val="tx1"/>
                </a:solidFill>
                <a:cs typeface="Arial"/>
              </a:rPr>
              <a:pPr/>
              <a:t>Брянская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" name="Текст 103"/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8177213" y="29979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E6C962-5D98-4791-A8EE-7C0DD40A68E1}" type="datetime'1''''''''''''''''''4'''''''',''''''3'''''''">
              <a:rPr lang="en-US" sz="800" b="0">
                <a:cs typeface="Arial"/>
              </a:rPr>
              <a:pPr/>
              <a:t>14,3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63" name="Прямоугольник 162"/>
          <p:cNvSpPr/>
          <p:nvPr>
            <p:custDataLst>
              <p:tags r:id="rId157"/>
            </p:custDataLst>
          </p:nvPr>
        </p:nvSpPr>
        <p:spPr bwMode="auto">
          <a:xfrm>
            <a:off x="6588125" y="2826544"/>
            <a:ext cx="9763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61C5DF6-60AD-4C42-98AE-CA857E71757B}" type="datetime'''Р''''ес''пу''б''ли''''''''''ка ''''Б''''уря''т''ия''''''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Бурятия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Текст 102"/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8177213" y="28265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2D0589C-09E8-49BF-912A-31FA68D80187}" type="datetime'''''''1''''''''''''''''''''''''''4,''''''''3'''">
              <a:rPr lang="en-US" sz="800" b="0">
                <a:cs typeface="Arial"/>
              </a:rPr>
              <a:pPr/>
              <a:t>14,3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65" name="Прямоугольник 164"/>
          <p:cNvSpPr/>
          <p:nvPr>
            <p:custDataLst>
              <p:tags r:id="rId159"/>
            </p:custDataLst>
          </p:nvPr>
        </p:nvSpPr>
        <p:spPr bwMode="auto">
          <a:xfrm>
            <a:off x="6524625" y="2650332"/>
            <a:ext cx="10398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B46D2F9-D496-4887-8512-3A83015A5111}" type="datetime'''''К''а''ра''''''''чае''в''о-Ч''ер''''к''ес''с''''''''и''я'">
              <a:rPr lang="en-US" sz="800" b="0">
                <a:solidFill>
                  <a:schemeClr val="tx1"/>
                </a:solidFill>
                <a:cs typeface="Arial"/>
              </a:rPr>
              <a:pPr/>
              <a:t>Карачаево-Черкессия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Текст 101"/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8196263" y="26503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82B6A4B-0E5E-44ED-AF11-F9E4B3791E88}" type="datetime'''1''''''5'''''''''''''',''''''''1'''''''''''''''''">
              <a:rPr lang="en-US" sz="800" b="0">
                <a:cs typeface="Arial"/>
              </a:rPr>
              <a:pPr/>
              <a:t>15,1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67" name="Прямоугольник 166"/>
          <p:cNvSpPr/>
          <p:nvPr>
            <p:custDataLst>
              <p:tags r:id="rId161"/>
            </p:custDataLst>
          </p:nvPr>
        </p:nvSpPr>
        <p:spPr bwMode="auto">
          <a:xfrm>
            <a:off x="6823075" y="2474119"/>
            <a:ext cx="74136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1C292C9-C544-42A2-A4C4-A2AC83F6AF49}" type="datetime'''''А''''лт''а''''''''йск''''и''''''''''й'''' к''ра''й'''''''">
              <a:rPr lang="en-US" sz="800" b="0">
                <a:solidFill>
                  <a:schemeClr val="tx1"/>
                </a:solidFill>
                <a:cs typeface="Arial"/>
              </a:rPr>
              <a:pPr/>
              <a:t>Алтайский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" name="Текст 100"/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8205788" y="24741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1AE6B1A-E820-45AC-94BB-34F775E12681}" type="datetime'''''''''15'''''''''''''''',''''''''2'''''''''''''''''''">
              <a:rPr lang="en-US" sz="800" b="0">
                <a:cs typeface="Arial"/>
              </a:rPr>
              <a:pPr/>
              <a:t>15,2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69" name="Прямоугольник 168"/>
          <p:cNvSpPr/>
          <p:nvPr>
            <p:custDataLst>
              <p:tags r:id="rId163"/>
            </p:custDataLst>
          </p:nvPr>
        </p:nvSpPr>
        <p:spPr bwMode="auto">
          <a:xfrm>
            <a:off x="6586538" y="2297907"/>
            <a:ext cx="9779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6B3A3F8-16BD-4C80-9A5A-CA069992849B}" type="datetime'Р''е''''''с''пу''бли''''''к''''а'''''' Х''ака''''си''''я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Хакасия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" name="Текст 99"/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8215313" y="22979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FC8C8B6-8953-4D58-9EEC-B923C26FC5F9}" type="datetime'''''''''''1''''''''''''5'''''''''''''''''''''''',''4'''''''''">
              <a:rPr lang="en-US" sz="800" b="0">
                <a:cs typeface="Arial"/>
              </a:rPr>
              <a:pPr/>
              <a:t>15,4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1" name="Прямоугольник 170"/>
          <p:cNvSpPr/>
          <p:nvPr>
            <p:custDataLst>
              <p:tags r:id="rId165"/>
            </p:custDataLst>
          </p:nvPr>
        </p:nvSpPr>
        <p:spPr bwMode="auto">
          <a:xfrm>
            <a:off x="6554788" y="2121694"/>
            <a:ext cx="10096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69E0B7E-DC30-4933-81FE-98897D95017C}" type="datetime'''Я''''''м''''''ало-''Н''ене''ц''''к''''''ий'''' ''''а.''о.'">
              <a:rPr lang="en-US" sz="800" b="0">
                <a:solidFill>
                  <a:schemeClr val="tx1"/>
                </a:solidFill>
                <a:cs typeface="Arial"/>
              </a:rPr>
              <a:pPr/>
              <a:t>Ямало-Ненецкий а.о.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" name="Текст 98"/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8215313" y="21216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A945388-C448-4352-9607-7F921A03BD4A}" type="datetime'''''1''''''5'''''''''''''''''''''''',''''''''6'''''''''''''">
              <a:rPr lang="en-US" sz="800" b="0">
                <a:cs typeface="Arial"/>
              </a:rPr>
              <a:pPr/>
              <a:t>15,6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3" name="Прямоугольник 172"/>
          <p:cNvSpPr/>
          <p:nvPr>
            <p:custDataLst>
              <p:tags r:id="rId167"/>
            </p:custDataLst>
          </p:nvPr>
        </p:nvSpPr>
        <p:spPr bwMode="auto">
          <a:xfrm>
            <a:off x="6526213" y="1950244"/>
            <a:ext cx="10382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B6C3EFF-904D-4CCF-AE0A-0AE452021DB7}" type="datetime'''''Во''р''о''неж''''''''с''''ка''''''я'' об''л''''аст''''''ь'">
              <a:rPr lang="en-US" sz="800" b="0">
                <a:solidFill>
                  <a:schemeClr val="tx1"/>
                </a:solidFill>
                <a:cs typeface="Arial"/>
              </a:rPr>
              <a:pPr/>
              <a:t>Воронежская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Текст 97"/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8224838" y="195024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95E7573-251B-4081-BA50-04D053E47B0B}" type="datetime'''''''''''''1''''''''5'''''''''''''''''',''''''''''''''9'''''">
              <a:rPr lang="en-US" sz="800" b="0">
                <a:cs typeface="Arial"/>
              </a:rPr>
              <a:pPr/>
              <a:t>15,9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5" name="Прямоугольник 174"/>
          <p:cNvSpPr/>
          <p:nvPr>
            <p:custDataLst>
              <p:tags r:id="rId169"/>
            </p:custDataLst>
          </p:nvPr>
        </p:nvSpPr>
        <p:spPr bwMode="auto">
          <a:xfrm>
            <a:off x="6689725" y="1774032"/>
            <a:ext cx="8747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FD8CBAD-694E-48BB-A9A8-572E00FF2A9D}" type="datetime'Ре''с''''п''''''у''''''''''''б''''лик''а'' Ал''''''т''''ай'">
              <a:rPr lang="en-US" sz="800" b="0">
                <a:solidFill>
                  <a:schemeClr val="tx1"/>
                </a:solidFill>
                <a:cs typeface="Arial"/>
              </a:rPr>
              <a:pPr/>
              <a:t>Республика Алтай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Текст 96"/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8243888" y="1774032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E56E09A-E321-435F-941E-F1F9EB2447E7}" type="datetime'''''''''''16'''''''''''''''',''''''''''''''''3'''''''''''''''">
              <a:rPr lang="en-US" sz="800" b="0">
                <a:cs typeface="Arial"/>
              </a:rPr>
              <a:pPr/>
              <a:t>16,3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7" name="Прямоугольник 176"/>
          <p:cNvSpPr/>
          <p:nvPr>
            <p:custDataLst>
              <p:tags r:id="rId171"/>
            </p:custDataLst>
          </p:nvPr>
        </p:nvSpPr>
        <p:spPr bwMode="auto">
          <a:xfrm>
            <a:off x="6537325" y="1597819"/>
            <a:ext cx="1027113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C047FF2-08E8-461C-936D-E874E2284BC5}" type="datetime'''''С''ах''а''линск''''''а''''я'''' ''''обл''''ас''т''ь'''">
              <a:rPr lang="en-US" sz="800" b="0">
                <a:solidFill>
                  <a:schemeClr val="tx1"/>
                </a:solidFill>
                <a:cs typeface="Arial"/>
              </a:rPr>
              <a:pPr/>
              <a:t>Сахалинская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Текст 95"/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8243888" y="1597819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4FA640B-A9D2-4C30-A5B7-D0B3E42C75FB}" type="datetime'''''''''''1''''''''''''''6'''''''''''''',''''''''''4'''''''">
              <a:rPr lang="en-US" sz="800" b="0">
                <a:cs typeface="Arial"/>
              </a:rPr>
              <a:pPr/>
              <a:t>16,4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79" name="Прямоугольник 178"/>
          <p:cNvSpPr/>
          <p:nvPr>
            <p:custDataLst>
              <p:tags r:id="rId173"/>
            </p:custDataLst>
          </p:nvPr>
        </p:nvSpPr>
        <p:spPr bwMode="auto">
          <a:xfrm>
            <a:off x="6640513" y="1421607"/>
            <a:ext cx="9239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16A97DF-A225-4299-A0BC-22684AB67FDE}" type="datetime'''''О''рло''''в''ск''ая ''''''обл''''''''''а''ст''ь'''''''''''">
              <a:rPr lang="en-US" sz="800" b="0">
                <a:solidFill>
                  <a:schemeClr val="tx1"/>
                </a:solidFill>
                <a:cs typeface="Arial"/>
              </a:rPr>
              <a:pPr/>
              <a:t>Орловская область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Текст 94"/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8262938" y="1421607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FD219A-AD1E-4500-8C71-B4642373D0E2}" type="datetime'1''''''6'''''',''''''''''''''''''''''''''''8'">
              <a:rPr lang="en-US" sz="800" b="0">
                <a:cs typeface="Arial"/>
              </a:rPr>
              <a:pPr/>
              <a:t>16,8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sp>
        <p:nvSpPr>
          <p:cNvPr id="181" name="Прямоугольник 180"/>
          <p:cNvSpPr/>
          <p:nvPr>
            <p:custDataLst>
              <p:tags r:id="rId175"/>
            </p:custDataLst>
          </p:nvPr>
        </p:nvSpPr>
        <p:spPr bwMode="auto">
          <a:xfrm>
            <a:off x="6661150" y="1245394"/>
            <a:ext cx="903288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2B183E5-9F84-410B-92D7-B064413606DE}" type="datetime'''К''ра''сно''я''''рс''''''к''''''''''ий'''''' к''р''ай'''''">
              <a:rPr lang="en-US" sz="800" b="0">
                <a:solidFill>
                  <a:schemeClr val="tx1"/>
                </a:solidFill>
                <a:cs typeface="Arial"/>
              </a:rPr>
              <a:pPr/>
              <a:t>Красноярский край</a:t>
            </a:fld>
            <a:endParaRPr lang="ru-RU" sz="800" b="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" name="Текст 93"/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8262938" y="1245394"/>
            <a:ext cx="2286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D36EBD8-EC28-4FAB-8D22-58D60A08A88B}" type="datetime'''''''''''''1''''''''''''''''''''''''6'''',''''''''''9'''''''">
              <a:rPr lang="en-US" sz="800" b="0">
                <a:cs typeface="Arial"/>
              </a:rPr>
              <a:pPr/>
              <a:t>16,9</a:t>
            </a:fld>
            <a:endParaRPr lang="ru-RU" sz="800" b="0" dirty="0">
              <a:latin typeface="Arial"/>
              <a:cs typeface="Arial"/>
              <a:sym typeface="Arial"/>
            </a:endParaRPr>
          </a:p>
        </p:txBody>
      </p:sp>
      <p:pic>
        <p:nvPicPr>
          <p:cNvPr id="183" name="Picture 2" descr="http://www.drofa.ru/images/logo1.jpg"/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60000" y="180000"/>
            <a:ext cx="8100000" cy="7191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1600" dirty="0" smtClean="0">
                <a:latin typeface="Arial"/>
                <a:cs typeface="Arial"/>
              </a:rPr>
              <a:t>Глобальный рынок медиа и развлечений оценивается в 1 трлн. долл. США, книги занимают в нем существенную долю в 15%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661248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Источники: </a:t>
            </a:r>
            <a:r>
              <a:rPr lang="en-US" sz="800" dirty="0" smtClean="0"/>
              <a:t>PwC Global </a:t>
            </a:r>
            <a:r>
              <a:rPr lang="en-US" sz="800" dirty="0" err="1" smtClean="0"/>
              <a:t>enternainment</a:t>
            </a:r>
            <a:r>
              <a:rPr lang="en-US" sz="800" dirty="0" smtClean="0"/>
              <a:t> and media outlook 2013-2017; </a:t>
            </a:r>
            <a:r>
              <a:rPr lang="en-US" sz="800" dirty="0" err="1" smtClean="0"/>
              <a:t>IbisWorld</a:t>
            </a:r>
            <a:r>
              <a:rPr lang="en-US" sz="800" dirty="0" smtClean="0"/>
              <a:t> Global Newspaper Publishing industry; IPA Global Publishing Markets 2013; </a:t>
            </a:r>
            <a:r>
              <a:rPr lang="en-US" sz="800" dirty="0" err="1" smtClean="0"/>
              <a:t>Lucintel</a:t>
            </a:r>
            <a:r>
              <a:rPr lang="en-US" sz="800" dirty="0" smtClean="0"/>
              <a:t> Global Movie and Entertainment industry 2012-2017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55857"/>
            <a:ext cx="460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/>
              <a:t>Доля книг в глобальном рынке медиа и развлечений, 2012</a:t>
            </a:r>
            <a:endParaRPr lang="ru-RU" sz="1200" b="0" dirty="0"/>
          </a:p>
        </p:txBody>
      </p:sp>
      <p:pic>
        <p:nvPicPr>
          <p:cNvPr id="11436" name="Picture 1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0706"/>
            <a:ext cx="4608512" cy="22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395536" y="2132856"/>
            <a:ext cx="309634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8457"/>
              </p:ext>
            </p:extLst>
          </p:nvPr>
        </p:nvGraphicFramePr>
        <p:xfrm>
          <a:off x="5364088" y="1412776"/>
          <a:ext cx="340803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13"/>
                <a:gridCol w="1136013"/>
                <a:gridCol w="11360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млрд. долл. США</a:t>
                      </a:r>
                      <a:endParaRPr lang="ru-RU" sz="12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%</a:t>
                      </a:r>
                      <a:endParaRPr lang="ru-RU" sz="12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ТВ-подписка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172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Газеты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Телереклама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162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Книги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Кино и развлечения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133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Журналы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Видеоигры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63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Музыка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Всего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1 008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5220072" y="2958812"/>
            <a:ext cx="3672408" cy="39377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http://www.drofa.ru/images/logo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2175341" y="3394997"/>
            <a:ext cx="1897442" cy="1402472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/>
              <a:t>Данные по финансовой дисциплине клиентов </a:t>
            </a:r>
            <a:r>
              <a:rPr lang="ru-RU" dirty="0" smtClean="0"/>
              <a:t>от Издателей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465710" y="4543619"/>
            <a:ext cx="1941984" cy="353252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charset="0"/>
              </a:rPr>
              <a:t>Надёжность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465710" y="5788627"/>
            <a:ext cx="1941984" cy="35325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С минус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charset="0"/>
              </a:rPr>
              <a:t>Угроза банкротства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471428" y="4956599"/>
            <a:ext cx="1941984" cy="353252"/>
          </a:xfrm>
          <a:prstGeom prst="roundRect">
            <a:avLst/>
          </a:prstGeom>
          <a:solidFill>
            <a:srgbClr val="C8D7EA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Устойчивость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28271" y="3395186"/>
            <a:ext cx="1579433" cy="140400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Запрос на предоставление участниками рынка открытой бухгалтерской и управленческой отчетности.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i="1" dirty="0" smtClean="0">
                <a:solidFill>
                  <a:schemeClr val="tx1"/>
                </a:solidFill>
                <a:latin typeface="Arial" charset="0"/>
              </a:rPr>
              <a:t>Принцип добровольности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89720" y="5225391"/>
            <a:ext cx="3508216" cy="720000"/>
          </a:xfrm>
          <a:prstGeom prst="roundRect">
            <a:avLst/>
          </a:prstGeom>
          <a:gradFill>
            <a:gsLst>
              <a:gs pos="0">
                <a:srgbClr val="FFFFCC"/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Публикация рейтинга на ресурсах РКС</a:t>
            </a:r>
          </a:p>
        </p:txBody>
      </p:sp>
      <p:sp>
        <p:nvSpPr>
          <p:cNvPr id="25" name="Круговая стрелка 24"/>
          <p:cNvSpPr/>
          <p:nvPr/>
        </p:nvSpPr>
        <p:spPr bwMode="auto">
          <a:xfrm rot="5400000">
            <a:off x="6992437" y="4046227"/>
            <a:ext cx="1807582" cy="1944216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609600" y="2968255"/>
            <a:ext cx="7772400" cy="39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n"/>
              <a:defRPr sz="14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l"/>
              <a:defRPr sz="12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pitchFamily="2" charset="2"/>
              <a:buChar char="u"/>
              <a:defRPr sz="1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ru-RU" b="0" kern="0" dirty="0" smtClean="0">
                <a:latin typeface="+mj-lt"/>
              </a:rPr>
              <a:t>Схема формирования:</a:t>
            </a:r>
            <a:endParaRPr lang="ru-RU" b="0" kern="0" dirty="0"/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721474" y="1397435"/>
          <a:ext cx="7913627" cy="152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587514" y="3942979"/>
            <a:ext cx="1296144" cy="705965"/>
            <a:chOff x="952198" y="4305703"/>
            <a:chExt cx="1047710" cy="7095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98" y="4305703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37" y="4353854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2" y="4403210"/>
              <a:ext cx="924246" cy="612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4888" y="268759"/>
            <a:ext cx="8023312" cy="495945"/>
          </a:xfrm>
        </p:spPr>
        <p:txBody>
          <a:bodyPr/>
          <a:lstStyle/>
          <a:p>
            <a:r>
              <a:rPr lang="ru-RU" sz="1600" dirty="0" smtClean="0"/>
              <a:t>Проект «Кредитный рейтинг книготорговых партнеров» - повышение прозрачности книжного рынка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296588" y="3364996"/>
            <a:ext cx="1652696" cy="109292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Анализ открытых источников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098260" y="3386840"/>
            <a:ext cx="1567852" cy="1071076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Аналитика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уточнения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дополнительные запросы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обратная связь</a:t>
            </a:r>
          </a:p>
        </p:txBody>
      </p:sp>
      <p:sp>
        <p:nvSpPr>
          <p:cNvPr id="2" name="Стрелка вправо 1"/>
          <p:cNvSpPr/>
          <p:nvPr/>
        </p:nvSpPr>
        <p:spPr bwMode="auto">
          <a:xfrm rot="10800000">
            <a:off x="4741133" y="5013176"/>
            <a:ext cx="541709" cy="1080120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3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465710" y="5369579"/>
            <a:ext cx="1941984" cy="353252"/>
          </a:xfrm>
          <a:prstGeom prst="round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Группа 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Arial" charset="0"/>
              </a:rPr>
              <a:t>Риск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22" name="Picture 2" descr="http://www.drofa.ru/images/logo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3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algn="ctr">
              <a:defRPr/>
            </a:pPr>
            <a:r>
              <a:rPr lang="ru-RU" sz="1400" b="0">
                <a:latin typeface="Arial"/>
                <a:cs typeface="+mn-cs"/>
                <a:sym typeface="Arial"/>
              </a:rPr>
              <a:t>0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46646"/>
            <a:ext cx="8229600" cy="34605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0" kern="0" dirty="0" smtClean="0"/>
              <a:t>Кредитный рейтинг – методика расчета</a:t>
            </a:r>
            <a:endParaRPr lang="ru-RU" sz="1600" b="0" kern="0" dirty="0"/>
          </a:p>
        </p:txBody>
      </p:sp>
      <p:sp>
        <p:nvSpPr>
          <p:cNvPr id="8" name="Номер слайда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82000" y="6362972"/>
            <a:ext cx="496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E7A5861-C567-4D22-A2C1-AED150CDDB17}" type="slidenum">
              <a:rPr lang="ru-RU" sz="1400" b="0"/>
              <a:pPr algn="ctr" eaLnBrk="1" hangingPunct="1"/>
              <a:t>31</a:t>
            </a:fld>
            <a:endParaRPr lang="ru-RU" sz="1400" b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57199" y="1340768"/>
          <a:ext cx="8001000" cy="3247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227"/>
                <a:gridCol w="1514242"/>
                <a:gridCol w="1471177"/>
                <a:gridCol w="1471177"/>
                <a:gridCol w="1471177"/>
              </a:tblGrid>
              <a:tr h="4052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ПДЗ / Глубина просрочки, дней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608D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Динамика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сокращения ПДЗ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&lt;30 дней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30-90 дней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&gt; 90 дней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608DC4"/>
                    </a:solidFill>
                  </a:tcPr>
                </a:tc>
              </a:tr>
              <a:tr h="405232">
                <a:tc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90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1000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</a:tr>
              <a:tr h="4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2,50%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А-В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</a:tr>
              <a:tr h="4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15%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</a:tr>
              <a:tr h="4052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25%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Положительная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В-С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</a:tr>
              <a:tr h="664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Отрицательная, либо стабильная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 минус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/>
                </a:tc>
              </a:tr>
              <a:tr h="4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78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В-С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 минус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99" marR="8199" marT="8199" marB="0" anchor="ctr">
                    <a:solidFill>
                      <a:srgbClr val="B0C7E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869160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Процедура формирования рейтинга:</a:t>
            </a:r>
          </a:p>
          <a:p>
            <a:pPr marL="228600" indent="-228600">
              <a:buAutoNum type="arabicPeriod"/>
            </a:pPr>
            <a:r>
              <a:rPr lang="ru-RU" b="0" dirty="0" smtClean="0"/>
              <a:t>Данные по дебиторской и просроченной дебиторской задолженности берутся как среднее значение за последние 12 месяцев</a:t>
            </a:r>
          </a:p>
          <a:p>
            <a:pPr marL="228600" indent="-228600">
              <a:buAutoNum type="arabicPeriod"/>
            </a:pPr>
            <a:r>
              <a:rPr lang="ru-RU" b="0" dirty="0" smtClean="0"/>
              <a:t>В зависимости от возможностей учетной системы – среднее значение рассчитывается на ежедневной либо ежемесячной основе.</a:t>
            </a:r>
          </a:p>
          <a:p>
            <a:pPr marL="228600" indent="-228600">
              <a:buAutoNum type="arabicPeriod"/>
            </a:pPr>
            <a:r>
              <a:rPr lang="ru-RU" b="0" dirty="0" smtClean="0"/>
              <a:t>После проведения расчета проводится проверка и возможная корректировка расчета</a:t>
            </a:r>
          </a:p>
          <a:p>
            <a:pPr marL="228600" indent="-228600">
              <a:buAutoNum type="arabicPeriod"/>
            </a:pPr>
            <a:r>
              <a:rPr lang="ru-RU" b="0" dirty="0" smtClean="0"/>
              <a:t>Клиенты категорий С и С- проверяются на статус взыскания задолженности (наличие исков от участников рынка, банкротство и т.д.). В случае отсутствия документальных претензий – категория клиента повышается</a:t>
            </a:r>
          </a:p>
          <a:p>
            <a:pPr marL="228600" indent="-228600">
              <a:buFontTx/>
              <a:buAutoNum type="arabicPeriod"/>
            </a:pPr>
            <a:r>
              <a:rPr lang="ru-RU" b="0" dirty="0"/>
              <a:t>Формируется итоговый </a:t>
            </a:r>
            <a:r>
              <a:rPr lang="ru-RU" b="0" dirty="0" smtClean="0"/>
              <a:t>рейтинг</a:t>
            </a:r>
            <a:endParaRPr lang="ru-RU" b="0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2000" y="228600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3" name="Picture 2" descr="http://www.drofa.ru/images/log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209550"/>
            <a:ext cx="8023312" cy="609600"/>
          </a:xfrm>
        </p:spPr>
        <p:txBody>
          <a:bodyPr/>
          <a:lstStyle/>
          <a:p>
            <a:r>
              <a:rPr lang="ru-RU" sz="1600" dirty="0"/>
              <a:t>Для реализации </a:t>
            </a:r>
            <a:r>
              <a:rPr lang="ru-RU" sz="1600" dirty="0" smtClean="0"/>
              <a:t>потенциала книжного рынка необходим комплекс инициатив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1125040"/>
            <a:ext cx="1701189" cy="1583602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Организационные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124744"/>
            <a:ext cx="6480720" cy="1584367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Наделение </a:t>
            </a:r>
            <a:r>
              <a:rPr lang="ru-RU" sz="1100" b="0" dirty="0" err="1" smtClean="0">
                <a:solidFill>
                  <a:schemeClr val="tx1"/>
                </a:solidFill>
              </a:rPr>
              <a:t>Минкомсвязи</a:t>
            </a:r>
            <a:r>
              <a:rPr lang="ru-RU" sz="1100" b="0" dirty="0" smtClean="0">
                <a:solidFill>
                  <a:schemeClr val="tx1"/>
                </a:solidFill>
              </a:rPr>
              <a:t> России полномочиями по выработке государственной политики и координации органов исполнительной власти в сфере поддержки книготорговых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tx1"/>
                </a:solidFill>
              </a:rPr>
              <a:t>Дополнение перечня показателей эффективности деятельности органов исполнительной власти субъектов РФ в части оценки уровня развития инфраструктуры чтения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2822236"/>
            <a:ext cx="1701189" cy="1583602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Бюджетные / программные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821940"/>
            <a:ext cx="6480720" cy="1584367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Расширение возможностей по применению патентной системы налогообложения и системы налогообложения в виде ЕНВД для предпринимателей, осуществляющих книготорговую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Предоставление на конкурсной основе субсидий из федерального бюджета на открытие (развитие) книжных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Использование механизмов действующих государственных программ: «Экономическое развитие и инновационная экономика», «Развитие культуры и туризма на 2013-2020 годы», «Информационное общество (2011-2020 годы)»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4509416"/>
            <a:ext cx="1701189" cy="1583602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Региональные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509120"/>
            <a:ext cx="6480720" cy="1584367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Оказание имущественной поддержки книготорговым организациям на региональном и муниципальном уровнях в виде льготных условий предоставления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Предоставление книготорговым организациям преференций путем передачи помещений, находящихся в государственной или муниципальной собственности, на </a:t>
            </a:r>
            <a:r>
              <a:rPr lang="ru-RU" sz="1100" b="0" dirty="0" err="1">
                <a:solidFill>
                  <a:schemeClr val="tx1"/>
                </a:solidFill>
              </a:rPr>
              <a:t>бесконкурсной</a:t>
            </a:r>
            <a:r>
              <a:rPr lang="ru-RU" sz="1100" b="0" dirty="0">
                <a:solidFill>
                  <a:schemeClr val="tx1"/>
                </a:solidFill>
              </a:rPr>
              <a:t> основе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Установление для книготорговых организаций льготных налоговых ставок по налогу на имущество, земельному налогу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tx1"/>
                </a:solidFill>
              </a:rPr>
              <a:t>Учет обеспеченности населения площадью книжных магазинов при осуществлении градостроительной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2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8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116632"/>
            <a:ext cx="8251912" cy="77809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Повестка работы с органами государственной власти</a:t>
            </a:r>
            <a:r>
              <a:rPr lang="ru-RU" sz="1600" dirty="0"/>
              <a:t>: </a:t>
            </a:r>
            <a:r>
              <a:rPr lang="ru-RU" sz="1600" dirty="0" smtClean="0"/>
              <a:t>консолидация </a:t>
            </a:r>
            <a:r>
              <a:rPr lang="ru-RU" sz="1600" dirty="0"/>
              <a:t>усилий участников рынка на нескольких направлениях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3033"/>
            <a:ext cx="2448272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Книготорговая инфраструктура</a:t>
            </a:r>
          </a:p>
          <a:p>
            <a:pPr algn="ctr"/>
            <a:r>
              <a:rPr lang="ru-RU" sz="1100" dirty="0" err="1" smtClean="0"/>
              <a:t>Минэк</a:t>
            </a:r>
            <a:r>
              <a:rPr lang="ru-RU" sz="1100" dirty="0" smtClean="0"/>
              <a:t>, Минпром, субъекты РФ</a:t>
            </a:r>
            <a:endParaRPr lang="ru-RU" sz="11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68070" y="1595061"/>
            <a:ext cx="2232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35896" y="1345300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35896" y="2137388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024118" y="152561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государство</a:t>
            </a:r>
            <a:endParaRPr lang="ru-RU" sz="800" b="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18964" y="2289750"/>
            <a:ext cx="673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бизнес</a:t>
            </a:r>
            <a:endParaRPr lang="ru-RU" sz="8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1345300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b="0" dirty="0" smtClean="0">
                <a:solidFill>
                  <a:schemeClr val="tx1"/>
                </a:solidFill>
              </a:rPr>
              <a:t>Субсидии на оборудование книжных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b="0" dirty="0" smtClean="0">
                <a:solidFill>
                  <a:schemeClr val="tx1"/>
                </a:solidFill>
              </a:rPr>
              <a:t>Льготные арендные ставки, удобные места для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b="0" dirty="0" smtClean="0">
                <a:solidFill>
                  <a:schemeClr val="tx1"/>
                </a:solidFill>
              </a:rPr>
              <a:t>Субсидирование процентной ставки по кредитам на открытие книжных магазинов</a:t>
            </a: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2121890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Работоспособная бизнес-модель, позволяющая реализовать часть социальных функций государства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Финансирование развития книжной сети для выполнения нормативов обеспеченности населения книжными магазинами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996951"/>
            <a:ext cx="2448272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Библиотечная инфраструктура</a:t>
            </a:r>
          </a:p>
          <a:p>
            <a:pPr algn="ctr"/>
            <a:r>
              <a:rPr lang="ru-RU" sz="1100" dirty="0" err="1"/>
              <a:t>Минкульт</a:t>
            </a:r>
            <a:r>
              <a:rPr lang="ru-RU" sz="1100" dirty="0"/>
              <a:t>, субъекты РФ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68070" y="3248979"/>
            <a:ext cx="2232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35896" y="2999218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35896" y="3791306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51920" y="2999218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Финансирование оборудования / создания объектов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Финансирование регулярного приобретения контента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Предоставление площадей под сопутствующие сервисы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3775808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Решения для оперативного формирования контента, обеспечения доступа к нему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chemeClr val="tx1"/>
                </a:solidFill>
              </a:rPr>
              <a:t>Софинансирование</a:t>
            </a:r>
            <a:r>
              <a:rPr lang="ru-RU" b="0" dirty="0">
                <a:solidFill>
                  <a:schemeClr val="tx1"/>
                </a:solidFill>
              </a:rPr>
              <a:t> создания / оборудования объектов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Организация сопутствующих сервисов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4650869"/>
            <a:ext cx="2448272" cy="504056"/>
          </a:xfrm>
          <a:prstGeom prst="rect">
            <a:avLst/>
          </a:prstGeom>
          <a:solidFill>
            <a:srgbClr val="0070C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Популяризация чтения</a:t>
            </a:r>
          </a:p>
          <a:p>
            <a:pPr algn="ctr"/>
            <a:r>
              <a:rPr lang="ru-RU" sz="1100" dirty="0"/>
              <a:t>Роспечать, субъекты РФ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68070" y="4902897"/>
            <a:ext cx="2232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35896" y="4653136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35896" y="5445224"/>
            <a:ext cx="0" cy="57606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851920" y="4653136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Субсидии на проведение мероприятий по продвижению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Предоставление рекламных площадей федеральных и региональных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Предоставление мест городского визуального пространства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1920" y="5429726"/>
            <a:ext cx="4968552" cy="612068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Формирование и обеспечение выполнения календаря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Разработка и проведение рекламных кампаний по продвижению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Предоставление площадок для проведения мероприятий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39552" y="2855201"/>
            <a:ext cx="82809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39552" y="4511385"/>
            <a:ext cx="82809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3024118" y="3177263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государство</a:t>
            </a:r>
            <a:endParaRPr lang="ru-RU" sz="800" b="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3118964" y="3941403"/>
            <a:ext cx="673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бизнес</a:t>
            </a:r>
            <a:endParaRPr lang="ru-RU" sz="800" b="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024118" y="484585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государство</a:t>
            </a:r>
            <a:endParaRPr lang="ru-RU" sz="800" b="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3118964" y="5609990"/>
            <a:ext cx="673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0" dirty="0" smtClean="0"/>
              <a:t>бизнес</a:t>
            </a:r>
            <a:endParaRPr lang="ru-RU" sz="800" b="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3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2000" y="228600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34</a:t>
            </a:r>
            <a:endParaRPr lang="ru-RU" dirty="0"/>
          </a:p>
        </p:txBody>
      </p:sp>
      <p:pic>
        <p:nvPicPr>
          <p:cNvPr id="42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4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314511" cy="778098"/>
          </a:xfrm>
        </p:spPr>
        <p:txBody>
          <a:bodyPr>
            <a:normAutofit/>
          </a:bodyPr>
          <a:lstStyle/>
          <a:p>
            <a:r>
              <a:rPr lang="ru-RU" sz="1600" dirty="0"/>
              <a:t>Существуют </a:t>
            </a:r>
            <a:r>
              <a:rPr lang="ru-RU" sz="1600" dirty="0" smtClean="0"/>
              <a:t>области, </a:t>
            </a:r>
            <a:r>
              <a:rPr lang="ru-RU" sz="1600" dirty="0"/>
              <a:t>в которых возможно </a:t>
            </a:r>
            <a:r>
              <a:rPr lang="ru-RU" sz="1600" dirty="0" smtClean="0"/>
              <a:t>добиться значительного </a:t>
            </a:r>
            <a:r>
              <a:rPr lang="ru-RU" sz="1600" dirty="0"/>
              <a:t>улучшения и роста рынка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1656184" cy="648072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Увеличение доли читающих граждан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Главная цель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8666" y="1289236"/>
            <a:ext cx="2109438" cy="56710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Увеличение числа книжных магазинов, </a:t>
            </a:r>
            <a:r>
              <a:rPr lang="ru-RU" sz="1100" dirty="0" err="1"/>
              <a:t>ед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98666" y="2393980"/>
            <a:ext cx="2109438" cy="56710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Рост объемов комплектования библиотек, млн. руб. в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8666" y="3735048"/>
            <a:ext cx="2109438" cy="56710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Популяризация чтения, тыс. руб. на мероприятия в год*</a:t>
            </a:r>
          </a:p>
        </p:txBody>
      </p:sp>
      <p:cxnSp>
        <p:nvCxnSpPr>
          <p:cNvPr id="15" name="Соединительная линия уступом 14"/>
          <p:cNvCxnSpPr>
            <a:stCxn id="6" idx="3"/>
            <a:endCxn id="8" idx="1"/>
          </p:cNvCxnSpPr>
          <p:nvPr/>
        </p:nvCxnSpPr>
        <p:spPr>
          <a:xfrm flipV="1">
            <a:off x="2411760" y="1572786"/>
            <a:ext cx="986906" cy="884106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6" idx="3"/>
            <a:endCxn id="10" idx="1"/>
          </p:cNvCxnSpPr>
          <p:nvPr/>
        </p:nvCxnSpPr>
        <p:spPr>
          <a:xfrm>
            <a:off x="2411760" y="2456892"/>
            <a:ext cx="986906" cy="1561706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6" idx="3"/>
            <a:endCxn id="9" idx="1"/>
          </p:cNvCxnSpPr>
          <p:nvPr/>
        </p:nvCxnSpPr>
        <p:spPr>
          <a:xfrm>
            <a:off x="2411760" y="2456892"/>
            <a:ext cx="986906" cy="22063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90564027"/>
              </p:ext>
            </p:extLst>
          </p:nvPr>
        </p:nvGraphicFramePr>
        <p:xfrm>
          <a:off x="6300192" y="1098184"/>
          <a:ext cx="2092382" cy="103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>
            <p:extLst/>
          </p:nvPr>
        </p:nvGraphicFramePr>
        <p:xfrm>
          <a:off x="467544" y="3081666"/>
          <a:ext cx="2092382" cy="181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4139952" y="2132856"/>
            <a:ext cx="460851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56323560"/>
              </p:ext>
            </p:extLst>
          </p:nvPr>
        </p:nvGraphicFramePr>
        <p:xfrm>
          <a:off x="6300192" y="2213030"/>
          <a:ext cx="2088232" cy="113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4163199" y="3501008"/>
            <a:ext cx="460851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42407" y="2884468"/>
            <a:ext cx="528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25%*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98666" y="2987660"/>
            <a:ext cx="210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0" dirty="0" smtClean="0"/>
              <a:t>*Достижение доли электронного контента в закупках – 25%</a:t>
            </a:r>
            <a:endParaRPr lang="ru-RU" sz="900" b="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340624639"/>
              </p:ext>
            </p:extLst>
          </p:nvPr>
        </p:nvGraphicFramePr>
        <p:xfrm>
          <a:off x="6444208" y="3589864"/>
          <a:ext cx="2092382" cy="107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398666" y="4355812"/>
            <a:ext cx="232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0" dirty="0" smtClean="0"/>
              <a:t>*На один книжный магазин; на условиях </a:t>
            </a:r>
            <a:r>
              <a:rPr lang="ru-RU" sz="900" b="0" dirty="0" err="1" smtClean="0"/>
              <a:t>софинансирования</a:t>
            </a:r>
            <a:r>
              <a:rPr lang="ru-RU" sz="900" b="0" dirty="0" smtClean="0"/>
              <a:t> бизнесом</a:t>
            </a:r>
            <a:endParaRPr lang="ru-RU" sz="900" b="0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3275856" y="1126019"/>
            <a:ext cx="288032" cy="2880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3275856" y="2221798"/>
            <a:ext cx="288032" cy="2880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3275856" y="3565133"/>
            <a:ext cx="288032" cy="2880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>
                <a:solidFill>
                  <a:schemeClr val="bg1"/>
                </a:solidFill>
                <a:latin typeface="Arial" charset="0"/>
              </a:rPr>
              <a:t>3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0020" y="253879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32</a:t>
            </a:r>
            <a:endParaRPr lang="ru-RU" dirty="0"/>
          </a:p>
        </p:txBody>
      </p:sp>
      <p:pic>
        <p:nvPicPr>
          <p:cNvPr id="30" name="Picture 2" descr="http://www.drofa.ru/images/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4139952" y="4941168"/>
            <a:ext cx="460851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398666" y="5183091"/>
            <a:ext cx="2109438" cy="567100"/>
          </a:xfrm>
          <a:prstGeom prst="rect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Рост рыночной доли электронных книг, %</a:t>
            </a:r>
            <a:endParaRPr lang="ru-RU" sz="1100" dirty="0"/>
          </a:p>
        </p:txBody>
      </p:sp>
      <p:sp>
        <p:nvSpPr>
          <p:cNvPr id="50" name="Овал 49"/>
          <p:cNvSpPr/>
          <p:nvPr/>
        </p:nvSpPr>
        <p:spPr bwMode="auto">
          <a:xfrm>
            <a:off x="3275856" y="5013176"/>
            <a:ext cx="288032" cy="28803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1" name="Соединительная линия уступом 50"/>
          <p:cNvCxnSpPr>
            <a:stCxn id="6" idx="3"/>
            <a:endCxn id="49" idx="1"/>
          </p:cNvCxnSpPr>
          <p:nvPr/>
        </p:nvCxnSpPr>
        <p:spPr>
          <a:xfrm>
            <a:off x="2411760" y="2456892"/>
            <a:ext cx="986906" cy="3009749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551799087"/>
              </p:ext>
            </p:extLst>
          </p:nvPr>
        </p:nvGraphicFramePr>
        <p:xfrm>
          <a:off x="6372200" y="4984989"/>
          <a:ext cx="2092382" cy="107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42429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</a:t>
            </a:r>
            <a:r>
              <a:rPr lang="ru-RU" sz="1600" dirty="0" smtClean="0"/>
              <a:t>сновные выводы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29122"/>
            <a:ext cx="7918648" cy="408811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Несмотря на общий спад экономики, российская книжная отрасль выступает «островком стабильности</a:t>
            </a:r>
            <a:r>
              <a:rPr lang="ru-RU" dirty="0" smtClean="0"/>
              <a:t>»</a:t>
            </a:r>
            <a:endParaRPr lang="en-US" dirty="0" smtClean="0"/>
          </a:p>
          <a:p>
            <a:pPr marL="0" indent="0" algn="just"/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Рынок дает возможность роста как за счет более качественной работы в уже существующих объектах</a:t>
            </a:r>
            <a:r>
              <a:rPr lang="en-US" dirty="0" smtClean="0"/>
              <a:t>,</a:t>
            </a:r>
            <a:r>
              <a:rPr lang="ru-RU" dirty="0" smtClean="0"/>
              <a:t> так и за счет открытия новых магазинов</a:t>
            </a:r>
            <a:endParaRPr lang="en-US" dirty="0" smtClean="0"/>
          </a:p>
          <a:p>
            <a:pPr marL="0" indent="0" algn="just"/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Качество работы конкретных участников рынка формирует его положительный тренд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Благодаря </a:t>
            </a:r>
            <a:r>
              <a:rPr lang="ru-RU" dirty="0"/>
              <a:t>правильно выбранной стратегии и последовательной ее реализации </a:t>
            </a:r>
            <a:r>
              <a:rPr lang="ru-RU" dirty="0" smtClean="0"/>
              <a:t>ведущие участники </a:t>
            </a:r>
            <a:r>
              <a:rPr lang="ru-RU" dirty="0"/>
              <a:t>рынка формируют новые «истории </a:t>
            </a:r>
            <a:r>
              <a:rPr lang="ru-RU" dirty="0" smtClean="0"/>
              <a:t>успеха</a:t>
            </a:r>
            <a:r>
              <a:rPr lang="ru-RU" dirty="0" smtClean="0"/>
              <a:t>»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Изменения на государственном уровне и отраслевые инициативы создают новые возможности для устойчивого роста книжной индустрии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6" name="Picture 2" descr="http://www.drofa.ru/images/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6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60000" y="180000"/>
            <a:ext cx="8100000" cy="7191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1600" dirty="0" smtClean="0">
                <a:latin typeface="Arial"/>
                <a:cs typeface="Arial"/>
              </a:rPr>
              <a:t>Согласно прогнозам, глобальный книжный рынок будет расти со среднегодовым темпом в 1,3% и составит к 2019 году 128,3 млрд. долл. США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6467602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Источник: </a:t>
            </a:r>
            <a:r>
              <a:rPr lang="en-US" sz="800" dirty="0" smtClean="0"/>
              <a:t>PwC Global </a:t>
            </a:r>
            <a:r>
              <a:rPr lang="en-US" sz="800" dirty="0" err="1"/>
              <a:t>E</a:t>
            </a:r>
            <a:r>
              <a:rPr lang="en-US" sz="800" dirty="0" err="1" smtClean="0"/>
              <a:t>nternainment</a:t>
            </a:r>
            <a:r>
              <a:rPr lang="en-US" sz="800" dirty="0" smtClean="0"/>
              <a:t> and Media Outlook 2015-2019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en-US" dirty="0"/>
              <a:t>4</a:t>
            </a:r>
            <a:endParaRPr lang="ru-RU" dirty="0"/>
          </a:p>
        </p:txBody>
      </p:sp>
      <p:pic>
        <p:nvPicPr>
          <p:cNvPr id="11434" name="Picture 1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507579"/>
            <a:ext cx="66960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059832" y="5745995"/>
            <a:ext cx="144016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Объем книжного рынка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148064" y="5794958"/>
            <a:ext cx="1440160" cy="270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Годовой прирост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/>
              <a:t>Объем глобального книжного рынка (млн. долл. США) и годовой прирост (%), 2010-2019</a:t>
            </a:r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14746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60000" y="180000"/>
            <a:ext cx="8100000" cy="7191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</a:rPr>
              <a:t>Динамика  «бумажного» книжного рынка стран Европы и США характеризуется н</a:t>
            </a:r>
            <a:r>
              <a:rPr lang="ru-RU" sz="1600" dirty="0" smtClean="0">
                <a:latin typeface="Arial"/>
                <a:cs typeface="Arial"/>
              </a:rPr>
              <a:t>ебольшим снижением в Великобритании и </a:t>
            </a:r>
            <a:r>
              <a:rPr lang="ru-RU" sz="1600" dirty="0" smtClean="0">
                <a:cs typeface="Arial"/>
              </a:rPr>
              <a:t>Франции, а также </a:t>
            </a:r>
            <a:r>
              <a:rPr lang="ru-RU" sz="1600" dirty="0">
                <a:cs typeface="Arial"/>
              </a:rPr>
              <a:t>ощутимым ростом в США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6021288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" dirty="0" smtClean="0"/>
              <a:t>*Данные докладов </a:t>
            </a:r>
            <a:r>
              <a:rPr lang="en-US" sz="800" dirty="0" smtClean="0"/>
              <a:t>“Global Trends in Publishing 2014”</a:t>
            </a:r>
            <a:r>
              <a:rPr lang="ru-RU" sz="800" dirty="0" smtClean="0"/>
              <a:t>, </a:t>
            </a:r>
            <a:r>
              <a:rPr lang="en-US" sz="800" dirty="0" smtClean="0"/>
              <a:t>“The Business of books 2015” Frankfurter </a:t>
            </a:r>
            <a:r>
              <a:rPr lang="en-US" sz="800" dirty="0" err="1" smtClean="0"/>
              <a:t>Buchmesse</a:t>
            </a:r>
            <a:r>
              <a:rPr lang="en-US" sz="800" dirty="0" smtClean="0"/>
              <a:t> Business Club</a:t>
            </a:r>
            <a:r>
              <a:rPr lang="ru-RU" sz="800" dirty="0" smtClean="0"/>
              <a:t>, 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496888" cy="306388"/>
          </a:xfrm>
        </p:spPr>
        <p:txBody>
          <a:bodyPr/>
          <a:lstStyle/>
          <a:p>
            <a:pPr>
              <a:defRPr/>
            </a:pPr>
            <a:r>
              <a:rPr lang="en-US" dirty="0"/>
              <a:t>5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30335"/>
              </p:ext>
            </p:extLst>
          </p:nvPr>
        </p:nvGraphicFramePr>
        <p:xfrm>
          <a:off x="183976" y="1124744"/>
          <a:ext cx="87085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107504" y="4077072"/>
            <a:ext cx="8928992" cy="20882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n"/>
              <a:defRPr sz="14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l"/>
              <a:defRPr sz="12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pitchFamily="2" charset="2"/>
              <a:buChar char="u"/>
              <a:defRPr sz="10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w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050" b="0" kern="0" dirty="0" smtClean="0"/>
              <a:t>В США продажи электронных книг достигли 22% от общего книжного рынка, и развитие данного сегмента перестало быть драйвером падения бумажного рынка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kern="0" dirty="0" smtClean="0"/>
              <a:t>В результате, бумажный рынок США впервые за долгое время показал положительную динамику. С точки зрения сегментов, в основном, за счёт бурного роста детской и юношеской литературы (+13%)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kern="0" dirty="0" smtClean="0"/>
              <a:t>При этом продажи бумажных книг через интернет продолжают расти, в 2013 г. они уже превысили продажи через традиционные каналы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kern="0" dirty="0" smtClean="0"/>
              <a:t>В других развитых странах темпы роста электронных книг также снижаются, пока «бумажный» рынок продолжает падать на 1-2 </a:t>
            </a:r>
            <a:r>
              <a:rPr lang="ru-RU" sz="1050" b="0" kern="0" dirty="0" err="1" smtClean="0"/>
              <a:t>п.п</a:t>
            </a:r>
            <a:r>
              <a:rPr lang="ru-RU" sz="1050" b="0" kern="0" dirty="0" smtClean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kern="0" dirty="0" smtClean="0"/>
              <a:t>Среди потенциальных угроз для издательского бизнеса, можно отметить существенный рост т.н. </a:t>
            </a:r>
            <a:r>
              <a:rPr lang="en-US" sz="1050" b="0" kern="0" dirty="0" smtClean="0"/>
              <a:t>self publishing – </a:t>
            </a:r>
            <a:r>
              <a:rPr lang="ru-RU" sz="1050" b="0" kern="0" dirty="0" smtClean="0"/>
              <a:t>издательства электронных книг в обход издательств. В ряде стран </a:t>
            </a:r>
            <a:r>
              <a:rPr lang="en-US" sz="1050" b="0" kern="0" dirty="0" smtClean="0"/>
              <a:t>self publishing </a:t>
            </a:r>
            <a:r>
              <a:rPr lang="ru-RU" sz="1050" b="0" kern="0" dirty="0" smtClean="0"/>
              <a:t>демонстрирует значительный рост и уже начинает влиять на общий рынок</a:t>
            </a:r>
            <a:endParaRPr lang="ru-RU" sz="1050" b="0" kern="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7504" y="1124744"/>
            <a:ext cx="8928992" cy="295232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http://www.drofa.ru/images/logo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34" y="1340768"/>
            <a:ext cx="9020246" cy="4232482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434888" y="116632"/>
            <a:ext cx="794639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>
              <a:defRPr sz="20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0" dirty="0"/>
              <a:t>Объем продаж электронных книг </a:t>
            </a:r>
            <a:r>
              <a:rPr lang="ru-RU" sz="1600" b="0" dirty="0" smtClean="0"/>
              <a:t>замедляется и составляет по итогам 2014 года около 22</a:t>
            </a:r>
            <a:r>
              <a:rPr lang="en-US" sz="1600" b="0" dirty="0" smtClean="0"/>
              <a:t>% </a:t>
            </a:r>
            <a:r>
              <a:rPr lang="ru-RU" sz="1600" b="0" dirty="0"/>
              <a:t>рынка книгоиздания в США</a:t>
            </a:r>
          </a:p>
        </p:txBody>
      </p:sp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278557"/>
            <a:ext cx="3935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6</a:t>
            </a:fld>
            <a:endParaRPr lang="ru-RU" sz="1400" dirty="0"/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0" y="5949280"/>
            <a:ext cx="153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defTabSz="457200">
              <a:lnSpc>
                <a:spcPct val="10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Источник: </a:t>
            </a:r>
            <a:r>
              <a:rPr lang="en-US" sz="1200" dirty="0" err="1" smtClean="0">
                <a:solidFill>
                  <a:prstClr val="black"/>
                </a:solidFill>
              </a:rPr>
              <a:t>BookStats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526640" y="1397658"/>
            <a:ext cx="0" cy="417646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0" name="Picture 2" descr="http://www.drofa.ru/images/logo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Прямоугольник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endParaRPr lang="ru-RU" sz="1400" b="1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434888" y="116632"/>
            <a:ext cx="8169560" cy="7191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1600" dirty="0" smtClean="0">
                <a:latin typeface="Arial"/>
                <a:cs typeface="Arial"/>
              </a:rPr>
              <a:t>В других странах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</a:rPr>
              <a:t> доля электронных книг составляет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</a:rPr>
              <a:t>в отдельных нишах до 40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532440" y="278557"/>
            <a:ext cx="3935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r>
              <a:rPr lang="en-US" sz="1400" dirty="0"/>
              <a:t>8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45867"/>
              </p:ext>
            </p:extLst>
          </p:nvPr>
        </p:nvGraphicFramePr>
        <p:xfrm>
          <a:off x="792088" y="1257572"/>
          <a:ext cx="7596336" cy="476371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99084"/>
                <a:gridCol w="1899084"/>
                <a:gridCol w="1899084"/>
                <a:gridCol w="1899084"/>
              </a:tblGrid>
              <a:tr h="886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5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Доля электронных книг в целом по рынку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005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Доля электронных книг в сегменте развлекательной литературы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005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Доля электронных книг в отдельных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нишах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00518E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UK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Germany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более 20%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France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от 20 до 30%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Spain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от 3 до 5%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 15%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Italy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Н/Д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от 4 до 5%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 40%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Netherlands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C8D7EA"/>
                    </a:solidFill>
                  </a:tcPr>
                </a:tc>
              </a:tr>
              <a:tr h="553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Sweden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Н/Д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Сильная позиция в библиотечном секторе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SourceSansPro"/>
                      </a:endParaRPr>
                    </a:p>
                  </a:txBody>
                  <a:tcPr marL="0" marR="0" marT="0" marB="0" anchor="ctr">
                    <a:solidFill>
                      <a:srgbClr val="87A9D3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www.drofa.ru/images/logo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888" y="188640"/>
            <a:ext cx="7726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201</a:t>
            </a:r>
            <a:r>
              <a:rPr lang="en-US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1600" b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-2014 гг. у ведущих издательств доля электронной книги в продажах </a:t>
            </a:r>
            <a:r>
              <a:rPr lang="ru-RU" sz="16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существенным образом не изменились и остались на уровне 20-25</a:t>
            </a:r>
            <a:r>
              <a:rPr lang="en-US" sz="16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% </a:t>
            </a:r>
            <a:r>
              <a:rPr lang="ru-RU" sz="16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от общих продаж</a:t>
            </a:r>
            <a:endParaRPr lang="ru-RU" sz="1600" b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18" name="Объект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373087" y="328927"/>
            <a:ext cx="7709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 eaLnBrk="1" hangingPunct="1"/>
            <a:fld id="{8A3B1135-8A19-504E-91B3-9A15E3BB855E}" type="slidenum">
              <a:rPr lang="ru-RU" sz="1400"/>
              <a:pPr algn="l" eaLnBrk="1" hangingPunct="1"/>
              <a:t>8</a:t>
            </a:fld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02687"/>
              </p:ext>
            </p:extLst>
          </p:nvPr>
        </p:nvGraphicFramePr>
        <p:xfrm>
          <a:off x="1235967" y="1268760"/>
          <a:ext cx="6576393" cy="46242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2131"/>
                <a:gridCol w="2192131"/>
                <a:gridCol w="2192131"/>
              </a:tblGrid>
              <a:tr h="73257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005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Доля</a:t>
                      </a:r>
                      <a:r>
                        <a:rPr lang="ru-RU" sz="1600" baseline="0" dirty="0" smtClean="0"/>
                        <a:t> электронных книг в 2014 г</a:t>
                      </a:r>
                      <a:endParaRPr lang="ru-RU" sz="1600" dirty="0"/>
                    </a:p>
                  </a:txBody>
                  <a:tcPr anchor="ctr">
                    <a:solidFill>
                      <a:srgbClr val="005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Доля</a:t>
                      </a:r>
                      <a:r>
                        <a:rPr lang="ru-RU" sz="1600" baseline="0" dirty="0" smtClean="0"/>
                        <a:t> электронных книг в 2013 г</a:t>
                      </a:r>
                      <a:endParaRPr lang="ru-RU" sz="1600" dirty="0" smtClean="0"/>
                    </a:p>
                  </a:txBody>
                  <a:tcPr anchor="ctr">
                    <a:solidFill>
                      <a:srgbClr val="00518E"/>
                    </a:solidFill>
                  </a:tcPr>
                </a:tc>
              </a:tr>
              <a:tr h="97292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87A9D3"/>
                    </a:solidFill>
                  </a:tcPr>
                </a:tc>
              </a:tr>
              <a:tr h="97292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10,4%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10,3%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  <a:tr h="97292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26%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87A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r>
                        <a:rPr lang="en-US" sz="2800" b="1" dirty="0" smtClean="0"/>
                        <a:t>7%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87A9D3"/>
                    </a:solidFill>
                  </a:tcPr>
                </a:tc>
              </a:tr>
              <a:tr h="97292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22%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</a:t>
                      </a:r>
                      <a:r>
                        <a:rPr lang="en-US" sz="2800" b="1" dirty="0" smtClean="0"/>
                        <a:t>%</a:t>
                      </a:r>
                      <a:endParaRPr lang="ru-RU" sz="2800" b="1" dirty="0"/>
                    </a:p>
                  </a:txBody>
                  <a:tcPr anchor="ctr">
                    <a:solidFill>
                      <a:srgbClr val="C8D7EA"/>
                    </a:solidFill>
                  </a:tcPr>
                </a:tc>
              </a:tr>
            </a:tbl>
          </a:graphicData>
        </a:graphic>
      </p:graphicFrame>
      <p:pic>
        <p:nvPicPr>
          <p:cNvPr id="10" name="Изображение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24387" r="2727" b="22908"/>
          <a:stretch>
            <a:fillRect/>
          </a:stretch>
        </p:blipFill>
        <p:spPr bwMode="auto">
          <a:xfrm>
            <a:off x="1835695" y="3156744"/>
            <a:ext cx="1112217" cy="63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92848"/>
            <a:ext cx="767729" cy="6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14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148632"/>
            <a:ext cx="530398" cy="63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Снимок экрана 2014-08-27 в 21.20.24.png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4" y="5244976"/>
            <a:ext cx="2040227" cy="360040"/>
          </a:xfrm>
          <a:prstGeom prst="rect">
            <a:avLst/>
          </a:prstGeom>
        </p:spPr>
      </p:pic>
      <p:pic>
        <p:nvPicPr>
          <p:cNvPr id="20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pic>
        <p:nvPicPr>
          <p:cNvPr id="12" name="Picture 2" descr="http://www.drofa.ru/images/logo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88" y="188640"/>
            <a:ext cx="8100000" cy="695099"/>
          </a:xfrm>
        </p:spPr>
        <p:txBody>
          <a:bodyPr/>
          <a:lstStyle/>
          <a:p>
            <a:r>
              <a:rPr lang="ru-RU" sz="1600" dirty="0" smtClean="0"/>
              <a:t>Несмотря </a:t>
            </a:r>
            <a:r>
              <a:rPr lang="ru-RU" sz="1600" dirty="0"/>
              <a:t>на относительно высокие показатели ВВП на душу </a:t>
            </a:r>
            <a:r>
              <a:rPr lang="ru-RU" sz="1600" dirty="0" smtClean="0"/>
              <a:t>населения, Россия </a:t>
            </a:r>
            <a:r>
              <a:rPr lang="ru-RU" sz="1600" dirty="0" smtClean="0"/>
              <a:t>существенно отстаёт по расходам</a:t>
            </a:r>
            <a:r>
              <a:rPr lang="en-US" sz="1600" dirty="0" smtClean="0"/>
              <a:t> </a:t>
            </a:r>
            <a:r>
              <a:rPr lang="ru-RU" sz="1600" dirty="0" smtClean="0"/>
              <a:t>на книги даже от таких развивающихся стран, как Бразилия, Турция и </a:t>
            </a:r>
            <a:r>
              <a:rPr lang="ru-RU" sz="1600" dirty="0" smtClean="0"/>
              <a:t>Польша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AD42-1E24-44D1-8EFC-6800222FE4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6324412"/>
            <a:ext cx="501824" cy="501824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02563"/>
              </p:ext>
            </p:extLst>
          </p:nvPr>
        </p:nvGraphicFramePr>
        <p:xfrm>
          <a:off x="323528" y="1268760"/>
          <a:ext cx="84851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698" y="1375616"/>
            <a:ext cx="802302" cy="531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34" y="2735689"/>
            <a:ext cx="799157" cy="55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473" y="2017436"/>
            <a:ext cx="810982" cy="541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87" y="1512864"/>
            <a:ext cx="840480" cy="531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4888" y="4941168"/>
            <a:ext cx="85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anose="020B0604020202020204" pitchFamily="34" charset="0"/>
              <a:buChar char="•"/>
            </a:pPr>
            <a:r>
              <a:rPr lang="ru-RU" sz="1100" b="0" dirty="0"/>
              <a:t>Расходы на книги в России в разы ниже чем в развитых странах, и даже отстают от таких стран, как Турция и Польша. Значительно отстаёт и потребление книг в натуральном </a:t>
            </a:r>
            <a:r>
              <a:rPr lang="ru-RU" sz="1100" b="0" dirty="0" smtClean="0"/>
              <a:t>выражении</a:t>
            </a:r>
            <a:endParaRPr lang="en-US" sz="1100" b="0" dirty="0" smtClean="0"/>
          </a:p>
          <a:p>
            <a:pPr indent="177800">
              <a:buFont typeface="Arial" panose="020B0604020202020204" pitchFamily="34" charset="0"/>
              <a:buChar char="•"/>
            </a:pPr>
            <a:endParaRPr lang="ru-RU" sz="1100" b="0" dirty="0"/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100" b="0" dirty="0"/>
              <a:t>Таким образом, существует большой потенциал рост как за счет цены</a:t>
            </a:r>
            <a:r>
              <a:rPr lang="en-US" sz="1100" b="0" dirty="0"/>
              <a:t>,</a:t>
            </a:r>
            <a:r>
              <a:rPr lang="ru-RU" sz="1100" b="0" dirty="0"/>
              <a:t> так и за счет роста розничного </a:t>
            </a:r>
            <a:r>
              <a:rPr lang="ru-RU" sz="1100" b="0" dirty="0" smtClean="0"/>
              <a:t>потребления</a:t>
            </a:r>
            <a:endParaRPr lang="en-US" sz="1100" b="0" dirty="0" smtClean="0"/>
          </a:p>
          <a:p>
            <a:pPr indent="177800">
              <a:buFont typeface="Arial" panose="020B0604020202020204" pitchFamily="34" charset="0"/>
              <a:buChar char="•"/>
            </a:pPr>
            <a:endParaRPr lang="ru-RU" sz="1100" b="0" dirty="0"/>
          </a:p>
          <a:p>
            <a:pPr indent="177800">
              <a:buFont typeface="Arial" panose="020B0604020202020204" pitchFamily="34" charset="0"/>
              <a:buChar char="•"/>
            </a:pPr>
            <a:r>
              <a:rPr lang="ru-RU" sz="1100" b="0" smtClean="0"/>
              <a:t>Вместе с тем, </a:t>
            </a:r>
            <a:r>
              <a:rPr lang="ru-RU" sz="1100" b="0" dirty="0"/>
              <a:t>этот потенциал в значительной мере сдерживается такими факторами, как снижение интереса к чтению и общая экономическая </a:t>
            </a:r>
            <a:r>
              <a:rPr lang="ru-RU" sz="1100" b="0" dirty="0" smtClean="0"/>
              <a:t>нестабильность</a:t>
            </a:r>
            <a:endParaRPr lang="ru-RU" sz="1100" b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21" y="1179394"/>
            <a:ext cx="8233937" cy="3672000"/>
          </a:xfrm>
          <a:prstGeom prst="rect">
            <a:avLst/>
          </a:prstGeom>
        </p:spPr>
      </p:pic>
      <p:pic>
        <p:nvPicPr>
          <p:cNvPr id="13" name="Picture 2" descr="http://www.drofa.ru/images/log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9" y="6285572"/>
            <a:ext cx="1777887" cy="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506353000764293121/SiK5IpcI_400x40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85" y="6332453"/>
            <a:ext cx="480923" cy="4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&gt;&lt;m_strFormatTime&gt;%#m&lt;/m_strFormatTime&gt;&lt;/m_precDefault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2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i.xVg_G0ebb0f1Ylkyb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r8M8WlcEegrLSTRTaJ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0YhxCLWkeYH9.q6TYsd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37znGHGkG.qKPPtac13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IKynaJE.ou9Q.f8xZM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ElS_MfgUqYi4GUXxWRJ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G8ZlCGfU.5skouC8h02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EJ_33W2Uu.479MEFc2t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DOgvCF0kSl.HrTrA.w4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UjsbDhV0m4MG_t1OBO0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RSI8Do_U.z6GnBV29t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LMOTTbdkKlzk_pRbxHt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t.XLUL.UGPpUI3cEX12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lM7vdYskaBXrbIjBOmS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7u0O1J40mXDE3mBOvzw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Nl_IvzFECyTEZicS.Y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WqhBiRpEeYhJKxvA4z8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y4J.D.MU.Rx7hOkBgH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rFEVXpM06sFuskZZdS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8vzqcvV0urxpK2Cb_t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g_8WsqhEKOUekzG1iut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SblL7IOki77efF.hA5r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jYfzsLLUqwGKO8x4u1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yFbaFP0qnBOfensR.B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xhVbE.dkqK3mgPxONuk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M4.WsDNUmTp_itam2dg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_tRddfp0uFr1ae1B7wL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TEtXEaJ0ygWn1AFwX9f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136noGVEWRG9Pzth6j2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hPEFDPdEOUGJMegehh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kX2uYgk.NQ10juE7V5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fu_reZWUCqxMwy00O1b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7CXo8oC0y0tdL1MkG4U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3yuqQ0u06GsJ4.JlIJq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okcT3hvUif948JIwJ8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ZIwMIQukedSclwPJ84N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YO7DCmZ0ai6ZzzH9899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SJuGZPU20rfZpjatPp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qaaiF74Ua8rb.qH1gNF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7k0_LGfUm48W5xaqzC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9Ks6eZL0KgH0OqsVQv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YhKBikDEC7qIhBeNS_w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YA3DtLRUO_G1lL2MqNu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xA0.y6D0CGda_fO7cZH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Fdey_10K_WoKxQu1rr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B0sUonoEGf15qY6cRqS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7pxriw0K5yEsoeWWgo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bZO6lX80GcMtgpZnXxr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Zgk4vGu0m40tAormchW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N8By.I0iSfTwAzgum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24.jlv6kCo6TzepZK9Z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rDx0mo_kq.I3CHOQlk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yyBj4VG0KedfRcrV9qK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mXdYyRA0SJaqafMXhpU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zxgnIIaUuLtR6LejbxR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jg1eAu6EeRWOwMbAhaF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Jh2ChydUqSKcB7b5tcK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W7TlOFvEycOWC7ojL3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jtLcO5Gkuxuo0IWcG8e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Zez402JECdftoNyXHB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pukrdBf06ED2._AnOPC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OchRxh1kCRamDya643F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sFHMvlfU26YA7AomHZh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cmENjqbEy7yK1HHFqir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K5QnWlRk.0n7LrH4zO.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1GcQ609U6iPOh9FI8r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GEihVU8EyZzjpUtOV0B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H1CRuCh0iEb3IJrLuZS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MrWkQEx0GZrYyyY90i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YsJEKzOEmMMj0_egco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m5Qnvskkesj1y3hb0yD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ZZUYzI_EiYfTmgu5RwW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rKoaMAB06TFDXNXeRl9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TJnh7.Ei_pI62pR3fw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XDzUNKWECXKR3BvUCZK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k_7d97nk.DfLT8wnCyQ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a0eLWpB0Sc6w_Q_SM2x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gawfSgZkq51_kNeKVN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V7o5m6bEujYGi9vfVbM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ZtRWzHfEWyt8homH.5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FVUaFL2EioZk_a8qZY6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.lSvziFEuFs9VZX1Wdd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rmcgXxmE6MIV4U1R2Xp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23jqEZA0e9CRsO7GNxn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u0Mwb_jke8t150Pzq8D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Ik3Oxhp0i4FSoas8_2h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pceFo5DEmd0TbYUsKqt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cJWT3_gU6qIUOB1MBXv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Yul15v70qtrVgN5jY7Q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pTJbCfpU.ZhHQqRtBU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fXs0IBrUeGDU4oGp.DF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ttyYXbH0yigqO2xp4dn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NjDMUpEm2CQvrT0Jv8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0dMF98_0S4ItyJJozhH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I2p5xXeEi6P_jWWWhzd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yVZFZh2keldOofsO_Bl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4.5nZR4UiPagx5NTuxO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S9iw3KLUym1sIfzjJRR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MPe.MZfESmxsW7b4R_2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MGXCRipkq3.T9lFF2g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Ibk3gITUurSw1Mmpdrg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UCn4OkGE2L_ky8Zibf3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lw5kc3D0GgUcRcWyjuI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bOaVK22kOqZxzALxe95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qYVb87ck2ZfV28DabQF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Nr744WtEORGTaTd89gB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ZkZZUDYk6INI.48Yd33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BeQocCH0.l.Z61L5OxH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bpPdIGs0O1GPEFlX3kB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ANLkkUrUCPbr2FSk6o8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6yXU7WP0KCbXDUztBva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ZI6QKxdUW0Yqt7UNjji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d6Qkn2RES9RVy5lWAMv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B.t_yxLUqV4Lad8lH9m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5ZCNgeEkGQWTxCxFdPc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vrxAhjI0mfjDXqacj9M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G4Uoc2HEutaD5Tn4U.q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paRP02E0.ix1KDvZhlS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AN7xPmI0WlBDFpxdXpg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ky.uHw2Eav1gCoyFvd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LOlePSSUm_R5CoiBcDv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XF1bxjb0SosEqnyHNHo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4JZOHxNECORNNWhny80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lakOBbWEa0Ag7_Y_ReW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3p.oFkT0asYgAnSmu_N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50VppqWEeCi22FQ3Esk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IYnP_fkulrjk4Dn2g7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341giXi0CGEStTh2JS0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BCxcE7YES2UifRuIiPe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kvTd5.8kiGLDuPvQ5Sb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o9hq53AUOBzpAH2Upp3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BfCe4mJkCkFy61mAJf8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Tu3hExvkmIDdJgxMBNn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vVuuFBMEKix37QjRzuP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Ei2wLckECGXBQPMJiW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2uIGUPU0id6tKU6YtWD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AZiJiS7UiisgZo_0Z8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DxfJh64ke7NlGYpQXea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Ct1961Ck23lWXvpmns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Wm6RQr80KrYrQlf8tL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ZfRDpF0aYCjjsM8f6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5GB_vTJUSxWfjDlEqM8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t53YA1Ey_1WAgjRKp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hg80NrEyHQJ90_tHw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xe1rEDmE.7aeaPPAwTG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E.5hLtaUOfOsIUwEGs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ksTMPMFkSWoRKh1QA5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jDKDew806QrUhsiWNhg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k_BB5Fb0KBX5274.vYB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yGYrjHY0ORQdXZjtVR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RDKy8sMk22lXgQsiAM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hsr_0BkE6CyGP1cIeG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_f8uw_k.zJT.Ap5vMF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WBGk8uGEWipYmLxteEJ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g8pAoaaki1DfzBQyo6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yRM6RP6USTb2HPKivv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OfK9MTYk2rV35VR1TM_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TKBXVSkeLlOiSab5Ei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HrCzqzi0.U9dwcxtqz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n96WVieEilt4iUnRrgQ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OnoyNsJ0W27Tc4wJ9V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e28OqZhkC5jam88QyD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wxv46iM0WzSlPvzKl3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SZR43bUkatoiJng6A6.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MsPkgHMkaQKE1kYB3Jc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Px.jmxA02UJG64AzF5A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NLnaztUEWIOXSgU3blJ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aDbXuhtkOL9w0RR9BXL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lpeQ9sLE6UEb8w_9Mp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ltq8kQ3023RQJ7SrKTz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hH2yta9kSHSL_N3vFhZ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iJxSgUBk2xZedeeV5tT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iJRdr6.0i9FFWUrcQd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AHXU0F0C7TMCEMxas9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0pOZgCO0uBx6ISFmJUG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bn4GXV6kugjILWIRO9Y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XgzEVDoE.UH4SPi.PyB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2cLFQftE6VnjY2rVHHc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OBjjROBEO6yA7R4XKXv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cDkAxJMEKZXBcSG46FB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YOYksZuE.isVJmnFNxv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KoSOR2WkG.jQo83A4G2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XukMNJKEmBQxjF0A4j5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SXQWz7O0OdijA3mmHpwQ"/>
</p:tagLst>
</file>

<file path=ppt/theme/theme1.xml><?xml version="1.0" encoding="utf-8"?>
<a:theme xmlns:a="http://schemas.openxmlformats.org/drawingml/2006/main" name="Приоритеты 2009_ДД 110109">
  <a:themeElements>
    <a:clrScheme name="Презентация медиастратегии и оргмодели 1207 9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DDDDDD"/>
      </a:accent1>
      <a:accent2>
        <a:srgbClr val="EAEAEA"/>
      </a:accent2>
      <a:accent3>
        <a:srgbClr val="FFFFFF"/>
      </a:accent3>
      <a:accent4>
        <a:srgbClr val="000000"/>
      </a:accent4>
      <a:accent5>
        <a:srgbClr val="EBEBEB"/>
      </a:accent5>
      <a:accent6>
        <a:srgbClr val="D4D4D4"/>
      </a:accent6>
      <a:hlink>
        <a:srgbClr val="777777"/>
      </a:hlink>
      <a:folHlink>
        <a:srgbClr val="C0C0C0"/>
      </a:folHlink>
    </a:clrScheme>
    <a:fontScheme name="Презентация медиастратегии и оргмодели 12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медиастратегии и оргмодели 1207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едиастратегии и оргмодели 1207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Приоритеты 2009_ДД 110109</Template>
  <TotalTime>27953</TotalTime>
  <Words>2951</Words>
  <Application>Microsoft Office PowerPoint</Application>
  <PresentationFormat>Экран (4:3)</PresentationFormat>
  <Paragraphs>619</Paragraphs>
  <Slides>35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Приоритеты 2009_ДД 110109</vt:lpstr>
      <vt:lpstr>think-cell Slide</vt:lpstr>
      <vt:lpstr>Диаграмма</vt:lpstr>
      <vt:lpstr>    Состояние и перспективы развития книжного рынка: международные и российские тренды   Олег Новиков  </vt:lpstr>
      <vt:lpstr>Презентация PowerPoint</vt:lpstr>
      <vt:lpstr>Глобальный рынок медиа и развлечений оценивается в 1 трлн. долл. США, книги занимают в нем существенную долю в 15%</vt:lpstr>
      <vt:lpstr>Согласно прогнозам, глобальный книжный рынок будет расти со среднегодовым темпом в 1,3% и составит к 2019 году 128,3 млрд. долл. США</vt:lpstr>
      <vt:lpstr>Динамика  «бумажного» книжного рынка стран Европы и США характеризуется небольшим снижением в Великобритании и Франции, а также ощутимым ростом в США</vt:lpstr>
      <vt:lpstr>Презентация PowerPoint</vt:lpstr>
      <vt:lpstr>В других странах доля электронных книг составляет в отдельных нишах до 40%</vt:lpstr>
      <vt:lpstr>Презентация PowerPoint</vt:lpstr>
      <vt:lpstr>Несмотря на относительно высокие показатели ВВП на душу населения, Россия существенно отстаёт по расходам на книги даже от таких развивающихся стран, как Бразилия, Турция и Польша</vt:lpstr>
      <vt:lpstr>Основные выводы</vt:lpstr>
      <vt:lpstr>Презентация PowerPoint</vt:lpstr>
      <vt:lpstr>Презентация PowerPoint</vt:lpstr>
      <vt:lpstr>Динамика рынка в натуральном выражении останется отрицательной, более того падение в 2015 году усилилось (до 14,6%), в 2016 году  прогнозируется уменьшение темпов падения (до 7,0%)</vt:lpstr>
      <vt:lpstr>Динамика по сегментам рынка разнонаправленная: сегменты «Детская литература» и «Образование» растут, сегменты «Прикладная/профессиональная литература» и «Художественная литература» падают</vt:lpstr>
      <vt:lpstr>Презентация PowerPoint</vt:lpstr>
      <vt:lpstr>Коммерческий рынок РФ по регионам в млрд. руб.*   Растущие регионы: Центральный, Приволжский, Южный, Северо-Кавказский. Падающие – Северо-Западный, Сибирский, Дальневосточный, Уральский. </vt:lpstr>
      <vt:lpstr>Прирост конечных продаж книг в крупной рознице подтверждает рыночные тенденции</vt:lpstr>
      <vt:lpstr>В 2015 г. в канале Интернет прирост продаж ожидается на уровне 21%. Прогнозируется падение доли Озона на рынке, его замещают другие более мелкие игроки. Доля Лабиринта остается стабильной</vt:lpstr>
      <vt:lpstr>Рынок электронной книги в России устойчиво растет в течение последних четырех лет в среднем на 88,3% в год</vt:lpstr>
      <vt:lpstr>Несмотря на общий спад экономики, российский книжный рынок выступает «островком стабильности»</vt:lpstr>
      <vt:lpstr>Резюме по традиционному книжному рынку (1)</vt:lpstr>
      <vt:lpstr>Резюме по традиционному книжному рынку (2)</vt:lpstr>
      <vt:lpstr>Презентация PowerPoint</vt:lpstr>
      <vt:lpstr>Эффективное развитие книжной отрасли соответствует социально-экономическим приоритетам страны</vt:lpstr>
      <vt:lpstr>В России остаются существенные барьеры и ограничения для развития книжной отрасли</vt:lpstr>
      <vt:lpstr>Год литературы – высокая эффективность мероприятий</vt:lpstr>
      <vt:lpstr>Принятие антипиратского закона выступило значимым драйвером роста легального рынка электронных книг</vt:lpstr>
      <vt:lpstr>Культурная карта – инструмент планирования развития книготорговой инфраструктуры в национальном масштабе</vt:lpstr>
      <vt:lpstr>Культурная карта: итоговый рейтинг регионов</vt:lpstr>
      <vt:lpstr>Проект «Кредитный рейтинг книготорговых партнеров» - повышение прозрачности книжного рынка</vt:lpstr>
      <vt:lpstr>Презентация PowerPoint</vt:lpstr>
      <vt:lpstr>Для реализации потенциала книжного рынка необходим комплекс инициатив</vt:lpstr>
      <vt:lpstr>Повестка работы с органами государственной власти: консолидация усилий участников рынка на нескольких направлениях</vt:lpstr>
      <vt:lpstr>Существуют области, в которых возможно добиться значительного улучшения и роста рынка</vt:lpstr>
      <vt:lpstr>Основные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2009 г.  и приоритеты развития системы дистрибуции  на 2010 г.</dc:title>
  <dc:creator>Мария Горина</dc:creator>
  <cp:lastModifiedBy>Максим Лозовский</cp:lastModifiedBy>
  <cp:revision>1099</cp:revision>
  <cp:lastPrinted>2015-09-01T10:01:26Z</cp:lastPrinted>
  <dcterms:created xsi:type="dcterms:W3CDTF">2010-01-18T09:51:40Z</dcterms:created>
  <dcterms:modified xsi:type="dcterms:W3CDTF">2015-09-01T14:29:58Z</dcterms:modified>
</cp:coreProperties>
</file>