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0295D89-F942-4FB5-A73F-D7175A36DCDB}">
  <a:tblStyle styleId="{F0295D89-F942-4FB5-A73F-D7175A36DCD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 snapToGrid="0" snapToObjects="1">
      <p:cViewPr varScale="1">
        <p:scale>
          <a:sx n="91" d="100"/>
          <a:sy n="91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419450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3182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4092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6655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7346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2218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2770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4610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9323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6514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.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. загол.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tyle.rbc.ru/view/books/571638469a79472acdb34879" TargetMode="External"/><Relationship Id="rId4" Type="http://schemas.openxmlformats.org/officeDocument/2006/relationships/hyperlink" Target="http://lifeinbooks.net/chto-pochitat/top-20-populyarnyih-novinok-knig-2015-goda/" TargetMode="External"/><Relationship Id="rId5" Type="http://schemas.openxmlformats.org/officeDocument/2006/relationships/hyperlink" Target="http://www.bookunion.ru/projects/rating/index.php?sphrase_id=1713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289400" y="1033700"/>
            <a:ext cx="9378600" cy="99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можно определить</a:t>
            </a:r>
            <a:r>
              <a:rPr lang="ru-RU" sz="2800" b="1"/>
              <a:t>,</a:t>
            </a:r>
            <a:r>
              <a:rPr lang="ru-RU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сколько прочитано книг </a:t>
            </a:r>
            <a:r>
              <a:rPr lang="ru-RU" sz="2800" b="1"/>
              <a:t>за год</a:t>
            </a:r>
            <a:r>
              <a:rPr lang="ru-RU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 национальном масштабе?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524000" y="3319973"/>
            <a:ext cx="9144000" cy="1937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Социологические опросы. Основаны на известных социологических практиках</a:t>
            </a:r>
            <a:r>
              <a:rPr lang="ru-RU" sz="2000"/>
              <a:t>, и</a:t>
            </a:r>
            <a:r>
              <a:rPr lang="ru-RU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меют большую погрешность.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Отраслевые отчеты. Основаны на данных от производителей и продавцов. Не учитывают домашних библиотек, чтение в сети легального и нелегального контента и т.д.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1524000" y="1155952"/>
            <a:ext cx="9144000" cy="63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Выбор объективного исчислимого критерия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1524000" y="2715064"/>
            <a:ext cx="9144000" cy="25427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Критерий должен обладать следующими характеристиками: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00"/>
              <a:t>б</a:t>
            </a:r>
            <a:r>
              <a:rPr lang="ru-RU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ыть универсальным</a:t>
            </a:r>
            <a:r>
              <a:rPr lang="ru-RU" sz="2000"/>
              <a:t>, и</a:t>
            </a:r>
            <a:r>
              <a:rPr lang="ru-RU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счисляться в любой стране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00"/>
              <a:t>о</a:t>
            </a:r>
            <a:r>
              <a:rPr lang="ru-RU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снов</a:t>
            </a:r>
            <a:r>
              <a:rPr lang="ru-RU" sz="2000"/>
              <a:t>ываться</a:t>
            </a:r>
            <a:r>
              <a:rPr lang="ru-RU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на исчислимых данных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00"/>
              <a:t>основываться</a:t>
            </a:r>
            <a:r>
              <a:rPr lang="ru-RU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на объективных проверяемых данных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Граничные условия 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ru-RU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Применени</a:t>
            </a:r>
            <a:r>
              <a:rPr lang="ru-RU" sz="2000"/>
              <a:t>е</a:t>
            </a:r>
            <a:r>
              <a:rPr lang="ru-RU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только официальных данных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</a:pPr>
            <a:r>
              <a:rPr lang="ru-RU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Даже рейтинги продаж книги совершенно различны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2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http://style.rbc.ru/view/books/571638469a79472acdb34879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2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http://lifeinbooks.net/chto-pochitat/top-20-populyarnyih-novinok-knig-2015-goda/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2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http://www.bookunion.ru/projects/rating/index.php?sphrase_id=1713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Предложение единого показателя потребления книг на душу населения</a:t>
            </a:r>
          </a:p>
        </p:txBody>
      </p:sp>
      <p:grpSp>
        <p:nvGrpSpPr>
          <p:cNvPr id="103" name="Shape 103"/>
          <p:cNvGrpSpPr/>
          <p:nvPr/>
        </p:nvGrpSpPr>
        <p:grpSpPr>
          <a:xfrm>
            <a:off x="1944413" y="1825903"/>
            <a:ext cx="8303170" cy="4350777"/>
            <a:chOff x="1106213" y="278"/>
            <a:chExt cx="8303170" cy="4350777"/>
          </a:xfrm>
        </p:grpSpPr>
        <p:sp>
          <p:nvSpPr>
            <p:cNvPr id="104" name="Shape 104"/>
            <p:cNvSpPr/>
            <p:nvPr/>
          </p:nvSpPr>
          <p:spPr>
            <a:xfrm rot="5400000">
              <a:off x="750741" y="987930"/>
              <a:ext cx="1546756" cy="186461"/>
            </a:xfrm>
            <a:prstGeom prst="rect">
              <a:avLst/>
            </a:prstGeom>
            <a:gradFill>
              <a:gsLst>
                <a:gs pos="0">
                  <a:srgbClr val="BDD0E9"/>
                </a:gs>
                <a:gs pos="50000">
                  <a:srgbClr val="B0C9E9"/>
                </a:gs>
                <a:gs pos="100000">
                  <a:srgbClr val="96B0D1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106213" y="278"/>
              <a:ext cx="2071799" cy="1243078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 txBox="1"/>
            <p:nvPr/>
          </p:nvSpPr>
          <p:spPr>
            <a:xfrm>
              <a:off x="1142623" y="36688"/>
              <a:ext cx="1998980" cy="11702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Количество проданных книг</a:t>
              </a:r>
            </a:p>
          </p:txBody>
        </p:sp>
        <p:sp>
          <p:nvSpPr>
            <p:cNvPr id="107" name="Shape 107"/>
            <p:cNvSpPr/>
            <p:nvPr/>
          </p:nvSpPr>
          <p:spPr>
            <a:xfrm rot="5400000">
              <a:off x="750741" y="2541779"/>
              <a:ext cx="1546756" cy="186461"/>
            </a:xfrm>
            <a:prstGeom prst="rect">
              <a:avLst/>
            </a:prstGeom>
            <a:gradFill>
              <a:gsLst>
                <a:gs pos="0">
                  <a:srgbClr val="BDD0E9"/>
                </a:gs>
                <a:gs pos="50000">
                  <a:srgbClr val="B0C9E9"/>
                </a:gs>
                <a:gs pos="100000">
                  <a:srgbClr val="96B0D1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1106213" y="1554129"/>
              <a:ext cx="2071799" cy="1243078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 txBox="1"/>
            <p:nvPr/>
          </p:nvSpPr>
          <p:spPr>
            <a:xfrm>
              <a:off x="1142623" y="1590537"/>
              <a:ext cx="1998980" cy="11702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Количество проданных электронных книг </a:t>
              </a:r>
            </a:p>
          </p:txBody>
        </p:sp>
        <p:sp>
          <p:nvSpPr>
            <p:cNvPr id="110" name="Shape 110"/>
            <p:cNvSpPr/>
            <p:nvPr/>
          </p:nvSpPr>
          <p:spPr>
            <a:xfrm>
              <a:off x="1527666" y="3318703"/>
              <a:ext cx="2748400" cy="186461"/>
            </a:xfrm>
            <a:prstGeom prst="rect">
              <a:avLst/>
            </a:prstGeom>
            <a:gradFill>
              <a:gsLst>
                <a:gs pos="0">
                  <a:srgbClr val="BDD0E9"/>
                </a:gs>
                <a:gs pos="50000">
                  <a:srgbClr val="B0C9E9"/>
                </a:gs>
                <a:gs pos="100000">
                  <a:srgbClr val="96B0D1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1106213" y="3107977"/>
              <a:ext cx="2071799" cy="1243078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 txBox="1"/>
            <p:nvPr/>
          </p:nvSpPr>
          <p:spPr>
            <a:xfrm>
              <a:off x="1142623" y="3144386"/>
              <a:ext cx="1998980" cy="1170261"/>
            </a:xfrm>
            <a:prstGeom prst="rect">
              <a:avLst/>
            </a:prstGeom>
            <a:noFill/>
            <a:ln>
              <a:noFill/>
            </a:ln>
          </p:spPr>
          <p:txBody>
            <a:bodyPr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Количество выданных библиотеками книг</a:t>
              </a:r>
            </a:p>
          </p:txBody>
        </p:sp>
        <p:sp>
          <p:nvSpPr>
            <p:cNvPr id="113" name="Shape 113"/>
            <p:cNvSpPr/>
            <p:nvPr/>
          </p:nvSpPr>
          <p:spPr>
            <a:xfrm rot="-5400000">
              <a:off x="3506234" y="2541780"/>
              <a:ext cx="1546756" cy="186461"/>
            </a:xfrm>
            <a:prstGeom prst="rect">
              <a:avLst/>
            </a:prstGeom>
            <a:gradFill>
              <a:gsLst>
                <a:gs pos="0">
                  <a:srgbClr val="BDD0E9"/>
                </a:gs>
                <a:gs pos="50000">
                  <a:srgbClr val="B0C9E9"/>
                </a:gs>
                <a:gs pos="100000">
                  <a:srgbClr val="96B0D1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3861707" y="3107977"/>
              <a:ext cx="2071799" cy="1243078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 txBox="1"/>
            <p:nvPr/>
          </p:nvSpPr>
          <p:spPr>
            <a:xfrm>
              <a:off x="3898116" y="3144386"/>
              <a:ext cx="1998980" cy="11702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Количество скач</a:t>
              </a: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а</a:t>
              </a:r>
              <a:r>
                <a:rPr lang="ru-RU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нных в сети </a:t>
              </a: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книг</a:t>
              </a:r>
            </a:p>
          </p:txBody>
        </p:sp>
        <p:sp>
          <p:nvSpPr>
            <p:cNvPr id="116" name="Shape 116"/>
            <p:cNvSpPr/>
            <p:nvPr/>
          </p:nvSpPr>
          <p:spPr>
            <a:xfrm rot="-5400000">
              <a:off x="3506234" y="987929"/>
              <a:ext cx="1546756" cy="186461"/>
            </a:xfrm>
            <a:prstGeom prst="rect">
              <a:avLst/>
            </a:prstGeom>
            <a:gradFill>
              <a:gsLst>
                <a:gs pos="0">
                  <a:srgbClr val="BDD0E9"/>
                </a:gs>
                <a:gs pos="50000">
                  <a:srgbClr val="B0C9E9"/>
                </a:gs>
                <a:gs pos="100000">
                  <a:srgbClr val="96B0D1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3861707" y="1554129"/>
              <a:ext cx="2071799" cy="1243078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 txBox="1"/>
            <p:nvPr/>
          </p:nvSpPr>
          <p:spPr>
            <a:xfrm>
              <a:off x="3898116" y="1590537"/>
              <a:ext cx="1998980" cy="11702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Количественная оценка «пиратских» скачиваний</a:t>
              </a:r>
            </a:p>
          </p:txBody>
        </p:sp>
        <p:sp>
          <p:nvSpPr>
            <p:cNvPr id="119" name="Shape 119"/>
            <p:cNvSpPr/>
            <p:nvPr/>
          </p:nvSpPr>
          <p:spPr>
            <a:xfrm rot="647463">
              <a:off x="4251570" y="511473"/>
              <a:ext cx="3171773" cy="186460"/>
            </a:xfrm>
            <a:prstGeom prst="rect">
              <a:avLst/>
            </a:prstGeom>
            <a:gradFill>
              <a:gsLst>
                <a:gs pos="0">
                  <a:srgbClr val="BDD0E9"/>
                </a:gs>
                <a:gs pos="50000">
                  <a:srgbClr val="B0C9E9"/>
                </a:gs>
                <a:gs pos="100000">
                  <a:srgbClr val="96B0D1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3861707" y="278"/>
              <a:ext cx="2071799" cy="1243078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 txBox="1"/>
            <p:nvPr/>
          </p:nvSpPr>
          <p:spPr>
            <a:xfrm>
              <a:off x="3898116" y="36688"/>
              <a:ext cx="1998980" cy="11702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Сложение полученных результатов</a:t>
              </a:r>
            </a:p>
          </p:txBody>
        </p:sp>
        <p:sp>
          <p:nvSpPr>
            <p:cNvPr id="122" name="Shape 122"/>
            <p:cNvSpPr/>
            <p:nvPr/>
          </p:nvSpPr>
          <p:spPr>
            <a:xfrm>
              <a:off x="6617200" y="278"/>
              <a:ext cx="2792184" cy="2451848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 txBox="1"/>
            <p:nvPr/>
          </p:nvSpPr>
          <p:spPr>
            <a:xfrm>
              <a:off x="6689011" y="72090"/>
              <a:ext cx="2648559" cy="23082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Расчет количества книг (включая электронных) на одного гражданина  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/>
              <a:t> </a:t>
            </a:r>
          </a:p>
        </p:txBody>
      </p:sp>
      <p:graphicFrame>
        <p:nvGraphicFramePr>
          <p:cNvPr id="129" name="Shape 129"/>
          <p:cNvGraphicFramePr/>
          <p:nvPr/>
        </p:nvGraphicFramePr>
        <p:xfrm>
          <a:off x="1181686" y="169068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{F0295D89-F942-4FB5-A73F-D7175A36DCDB}</a:tableStyleId>
              </a:tblPr>
              <a:tblGrid>
                <a:gridCol w="1536575"/>
                <a:gridCol w="1997000"/>
                <a:gridCol w="1957050"/>
                <a:gridCol w="1957050"/>
                <a:gridCol w="2090200"/>
              </a:tblGrid>
              <a:tr h="1629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Страна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Продажа книг  (тыс.)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Продажа электронных книг (тыс.)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Всего проданных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На душу населения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58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Россия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459 00*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12 500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472 000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3,27</a:t>
                      </a:r>
                    </a:p>
                  </a:txBody>
                  <a:tcPr marL="91450" marR="91450" marT="45725" marB="45725"/>
                </a:tc>
              </a:tr>
              <a:tr h="533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США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1 280 000**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463 000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1 743 000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5,4</a:t>
                      </a:r>
                    </a:p>
                  </a:txBody>
                  <a:tcPr marL="91450" marR="91450" marT="45725" marB="45725"/>
                </a:tc>
              </a:tr>
              <a:tr h="545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Германия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526 000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25 000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551 000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6,80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/>
              <a:t> </a:t>
            </a:r>
          </a:p>
        </p:txBody>
      </p:sp>
      <p:graphicFrame>
        <p:nvGraphicFramePr>
          <p:cNvPr id="135" name="Shape 135"/>
          <p:cNvGraphicFramePr/>
          <p:nvPr>
            <p:extLst>
              <p:ext uri="{D42A27DB-BD31-4B8C-83A1-F6EECF244321}">
                <p14:modId xmlns:p14="http://schemas.microsoft.com/office/powerpoint/2010/main" val="851156116"/>
              </p:ext>
            </p:extLst>
          </p:nvPr>
        </p:nvGraphicFramePr>
        <p:xfrm>
          <a:off x="1041009" y="1280162"/>
          <a:ext cx="10002128" cy="4445389"/>
        </p:xfrm>
        <a:graphic>
          <a:graphicData uri="http://schemas.openxmlformats.org/drawingml/2006/table">
            <a:tbl>
              <a:tblPr firstRow="1" bandRow="1">
                <a:noFill/>
                <a:tableStyleId>{F0295D89-F942-4FB5-A73F-D7175A36DCDB}</a:tableStyleId>
              </a:tblPr>
              <a:tblGrid>
                <a:gridCol w="1357301"/>
                <a:gridCol w="1360458"/>
                <a:gridCol w="1245523"/>
                <a:gridCol w="1328725"/>
                <a:gridCol w="1502364"/>
                <a:gridCol w="1001211"/>
                <a:gridCol w="1015575"/>
                <a:gridCol w="1190971"/>
              </a:tblGrid>
              <a:tr h="232033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Страна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Продажа книг  (тыс.)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Продажа электронных книг (тыс.)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700"/>
                        <a:t>Легальное бесплатное чтение в сети (оценка, тыс.)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700"/>
                        <a:t>Потребление пиратского контента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700"/>
                        <a:t>(оценка, тыс.)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Сумма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(тыс.)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На душу населения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 (тыс.)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Без учета пиратства </a:t>
                      </a:r>
                    </a:p>
                  </a:txBody>
                  <a:tcPr marL="91450" marR="91450" marT="45725" marB="45725"/>
                </a:tc>
              </a:tr>
              <a:tr h="71060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Россия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459 00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12 500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12 500***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125 000 *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484 000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4,23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70722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США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1 280 000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463 000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56 000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>
                          <a:solidFill>
                            <a:srgbClr val="FF0000"/>
                          </a:solidFill>
                        </a:rPr>
                        <a:t>200 000 **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1 999 000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6,17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5,55</a:t>
                      </a:r>
                    </a:p>
                  </a:txBody>
                  <a:tcPr marL="91450" marR="91450" marT="45725" marB="45725"/>
                </a:tc>
              </a:tr>
              <a:tr h="70722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Германия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526 000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25 000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9 000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>
                          <a:solidFill>
                            <a:srgbClr val="FF0000"/>
                          </a:solidFill>
                        </a:rPr>
                        <a:t>25 000 **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585 000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7,22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 dirty="0"/>
                        <a:t>6,91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2400" b="1"/>
              <a:t>К</a:t>
            </a:r>
            <a:r>
              <a:rPr lang="ru-R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ниговыдача в 2014 году в России по данным </a:t>
            </a:r>
            <a:br>
              <a:rPr lang="ru-R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Министерства Культуры РФ</a:t>
            </a:r>
          </a:p>
        </p:txBody>
      </p:sp>
      <p:pic>
        <p:nvPicPr>
          <p:cNvPr id="141" name="Shape 14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9540" t="13113" r="11223" b="28569"/>
          <a:stretch/>
        </p:blipFill>
        <p:spPr>
          <a:xfrm>
            <a:off x="1040524" y="1690686"/>
            <a:ext cx="10028926" cy="4613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/>
              <a:t> </a:t>
            </a:r>
          </a:p>
        </p:txBody>
      </p:sp>
      <p:graphicFrame>
        <p:nvGraphicFramePr>
          <p:cNvPr id="147" name="Shape 147"/>
          <p:cNvGraphicFramePr/>
          <p:nvPr/>
        </p:nvGraphicFramePr>
        <p:xfrm>
          <a:off x="521645" y="36512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{F0295D89-F942-4FB5-A73F-D7175A36DCDB}</a:tableStyleId>
              </a:tblPr>
              <a:tblGrid>
                <a:gridCol w="1538875"/>
                <a:gridCol w="1225200"/>
                <a:gridCol w="1121650"/>
                <a:gridCol w="1069900"/>
                <a:gridCol w="1173425"/>
                <a:gridCol w="1328725"/>
                <a:gridCol w="1363250"/>
                <a:gridCol w="1307975"/>
                <a:gridCol w="814550"/>
              </a:tblGrid>
              <a:tr h="313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Страна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Продажа книг  (тыс.)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Продажа электронных книг (тыс.)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Легальное бесплатное чтение в сети (оценка, тыс.)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Потребление пиратского контента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(оценка, тыс.)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Книговыдача в библиотеках (тыс.)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Общая оценка потребления книг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(тыс.) А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Общая оценка потребления книг без учета пиратства и библиотек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(тыс.)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На одного человека</a:t>
                      </a:r>
                    </a:p>
                  </a:txBody>
                  <a:tcPr marL="91450" marR="91450" marT="45725" marB="45725"/>
                </a:tc>
              </a:tr>
              <a:tr h="776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Россия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459 00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12 500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12 500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125 000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1 098 000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1 582 000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484 000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10,98</a:t>
                      </a:r>
                    </a:p>
                  </a:txBody>
                  <a:tcPr marL="91450" marR="91450" marT="45725" marB="45725"/>
                </a:tc>
              </a:tr>
              <a:tr h="709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США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1 280 000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463 000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56 000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>
                          <a:solidFill>
                            <a:srgbClr val="FF0000"/>
                          </a:solidFill>
                        </a:rPr>
                        <a:t>200 000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870 000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2 669 000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1 799 000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8,23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725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Германия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526 000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25 000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9 000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>
                          <a:solidFill>
                            <a:srgbClr val="FF0000"/>
                          </a:solidFill>
                        </a:rPr>
                        <a:t>25 000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443 153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1 003 000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569 000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12,38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/>
              <a:t> 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-RU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Невозможно </a:t>
            </a:r>
            <a:r>
              <a:rPr lang="ru-RU" sz="4400" b="1"/>
              <a:t>получить</a:t>
            </a:r>
            <a:r>
              <a:rPr lang="ru-RU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объективный критерий доступности чтения при отсутств</a:t>
            </a:r>
            <a:r>
              <a:rPr lang="ru-RU" sz="4400" b="1"/>
              <a:t>ии</a:t>
            </a:r>
            <a:r>
              <a:rPr lang="ru-RU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объективных исходных данных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</Words>
  <Application>Microsoft Macintosh PowerPoint</Application>
  <PresentationFormat>Широкоэкранный</PresentationFormat>
  <Paragraphs>128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Calibri</vt:lpstr>
      <vt:lpstr>Arial</vt:lpstr>
      <vt:lpstr>Тема Office</vt:lpstr>
      <vt:lpstr>Как можно определить, сколько прочитано книг за год в  национальном масштабе?</vt:lpstr>
      <vt:lpstr> Выбор объективного исчислимого критерия</vt:lpstr>
      <vt:lpstr>Граничные условия </vt:lpstr>
      <vt:lpstr>Предложение единого показателя потребления книг на душу населения</vt:lpstr>
      <vt:lpstr> </vt:lpstr>
      <vt:lpstr> </vt:lpstr>
      <vt:lpstr>Книговыдача в 2014 году в России по данным  Министерства Культуры РФ</vt:lpstr>
      <vt:lpstr>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можно определить, сколько прочитано книг за год в  национальном масштабе?</dc:title>
  <cp:lastModifiedBy>Пользователь Microsoft Office</cp:lastModifiedBy>
  <cp:revision>1</cp:revision>
  <dcterms:modified xsi:type="dcterms:W3CDTF">2016-09-07T13:04:10Z</dcterms:modified>
</cp:coreProperties>
</file>