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1.xml" ContentType="application/vnd.openxmlformats-officedocument.themeOverr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theme/themeOverride2.xml" ContentType="application/vnd.openxmlformats-officedocument.themeOverr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theme/themeOverride3.xml" ContentType="application/vnd.openxmlformats-officedocument.themeOverrid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theme/themeOverride4.xml" ContentType="application/vnd.openxmlformats-officedocument.themeOverrid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theme/themeOverride5.xml" ContentType="application/vnd.openxmlformats-officedocument.themeOverrid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theme/themeOverride6.xml" ContentType="application/vnd.openxmlformats-officedocument.themeOverrid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theme/themeOverride7.xml" ContentType="application/vnd.openxmlformats-officedocument.themeOverrid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theme/themeOverride8.xml" ContentType="application/vnd.openxmlformats-officedocument.themeOverrid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theme/themeOverride9.xml" ContentType="application/vnd.openxmlformats-officedocument.themeOverride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theme/themeOverride10.xml" ContentType="application/vnd.openxmlformats-officedocument.themeOverrid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charts/chart11.xml" ContentType="application/vnd.openxmlformats-officedocument.drawingml.chart+xml"/>
  <Override PartName="/ppt/charts/style11.xml" ContentType="application/vnd.ms-office.chartstyle+xml"/>
  <Override PartName="/ppt/charts/colors11.xml" ContentType="application/vnd.ms-office.chartcolorstyle+xml"/>
  <Override PartName="/ppt/theme/themeOverride11.xml" ContentType="application/vnd.openxmlformats-officedocument.themeOverride+xml"/>
  <Override PartName="/ppt/charts/chart12.xml" ContentType="application/vnd.openxmlformats-officedocument.drawingml.chart+xml"/>
  <Override PartName="/ppt/charts/style12.xml" ContentType="application/vnd.ms-office.chartstyle+xml"/>
  <Override PartName="/ppt/charts/colors12.xml" ContentType="application/vnd.ms-office.chartcolorstyle+xml"/>
  <Override PartName="/ppt/theme/themeOverride12.xml" ContentType="application/vnd.openxmlformats-officedocument.themeOverride+xml"/>
  <Override PartName="/ppt/charts/chart13.xml" ContentType="application/vnd.openxmlformats-officedocument.drawingml.chart+xml"/>
  <Override PartName="/ppt/theme/themeOverride13.xml" ContentType="application/vnd.openxmlformats-officedocument.themeOverride+xml"/>
  <Override PartName="/ppt/charts/chart14.xml" ContentType="application/vnd.openxmlformats-officedocument.drawingml.chart+xml"/>
  <Override PartName="/ppt/charts/style13.xml" ContentType="application/vnd.ms-office.chartstyle+xml"/>
  <Override PartName="/ppt/charts/colors13.xml" ContentType="application/vnd.ms-office.chartcolorstyle+xml"/>
  <Override PartName="/ppt/theme/themeOverride14.xml" ContentType="application/vnd.openxmlformats-officedocument.themeOverride+xml"/>
  <Override PartName="/ppt/charts/chart15.xml" ContentType="application/vnd.openxmlformats-officedocument.drawingml.chart+xml"/>
  <Override PartName="/ppt/charts/style14.xml" ContentType="application/vnd.ms-office.chartstyle+xml"/>
  <Override PartName="/ppt/charts/colors14.xml" ContentType="application/vnd.ms-office.chartcolorstyle+xml"/>
  <Override PartName="/ppt/theme/themeOverride15.xml" ContentType="application/vnd.openxmlformats-officedocument.themeOverride+xml"/>
  <Override PartName="/ppt/charts/chart16.xml" ContentType="application/vnd.openxmlformats-officedocument.drawingml.chart+xml"/>
  <Override PartName="/ppt/charts/chart17.xml" ContentType="application/vnd.openxmlformats-officedocument.drawingml.chart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3"/>
  </p:notesMasterIdLst>
  <p:sldIdLst>
    <p:sldId id="256" r:id="rId2"/>
    <p:sldId id="367" r:id="rId3"/>
    <p:sldId id="369" r:id="rId4"/>
    <p:sldId id="368" r:id="rId5"/>
    <p:sldId id="370" r:id="rId6"/>
    <p:sldId id="359" r:id="rId7"/>
    <p:sldId id="360" r:id="rId8"/>
    <p:sldId id="361" r:id="rId9"/>
    <p:sldId id="362" r:id="rId10"/>
    <p:sldId id="336" r:id="rId11"/>
    <p:sldId id="327" r:id="rId12"/>
  </p:sldIdLst>
  <p:sldSz cx="9144000" cy="6858000" type="screen4x3"/>
  <p:notesSz cx="6797675" cy="992822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  <p15:guide id="3" orient="horz" pos="935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51340"/>
    <a:srgbClr val="37CE14"/>
    <a:srgbClr val="77A2D7"/>
    <a:srgbClr val="58EB3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howGuides="1">
      <p:cViewPr varScale="1">
        <p:scale>
          <a:sx n="110" d="100"/>
          <a:sy n="110" d="100"/>
        </p:scale>
        <p:origin x="600" y="108"/>
      </p:cViewPr>
      <p:guideLst>
        <p:guide orient="horz" pos="2160"/>
        <p:guide pos="2880"/>
        <p:guide orient="horz" pos="935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oleObject" Target="file:///\\Co-file01\&#1076;&#1076;\SALE\&#1040;&#1085;&#1072;&#1083;&#1080;&#1079;%20&#1087;&#1088;&#1086;&#1076;&#1072;&#1078;\!Projects\&#1055;&#1088;&#1086;&#1075;&#1085;&#1086;&#1079;%20&#1088;&#1099;&#1085;&#1082;&#1072;%20&#1082;%20&#1052;&#1052;&#1050;&#1042;&#1071;%202016-2\&#1055;&#1088;&#1086;&#1075;&#1085;&#1086;&#1079;%20&#1088;&#1099;&#1085;&#1082;&#1072;%20&#1074;%20&#1088;&#1072;&#1079;&#1088;&#1077;&#1079;&#1077;%20&#1082;&#1072;&#1085;&#1072;&#1083;&#1086;&#1074;%20&#1080;%20&#1088;&#1077;&#1075;&#1080;&#1086;&#1085;&#1086;&#1074;%20&#1052;&#1052;&#1050;&#1042;&#1071;%202016-2.xlsx" TargetMode="Externa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0.xml"/><Relationship Id="rId2" Type="http://schemas.microsoft.com/office/2011/relationships/chartColorStyle" Target="colors10.xml"/><Relationship Id="rId1" Type="http://schemas.microsoft.com/office/2011/relationships/chartStyle" Target="style10.xml"/><Relationship Id="rId4" Type="http://schemas.openxmlformats.org/officeDocument/2006/relationships/oleObject" Target="file:///\\Co-file01\&#1076;&#1076;\SALE\&#1040;&#1085;&#1072;&#1083;&#1080;&#1079;%20&#1087;&#1088;&#1086;&#1076;&#1072;&#1078;\!Projects\&#1055;&#1088;&#1086;&#1075;&#1085;&#1086;&#1079;%20&#1088;&#1099;&#1085;&#1082;&#1072;%20&#1082;%20&#1052;&#1052;&#1050;&#1042;&#1071;%202016-2\&#1055;&#1088;&#1086;&#1075;&#1085;&#1086;&#1079;%20&#1088;&#1099;&#1085;&#1082;&#1072;%20&#1074;%20&#1088;&#1072;&#1079;&#1088;&#1077;&#1079;&#1077;%20&#1082;&#1072;&#1085;&#1072;&#1083;&#1086;&#1074;%20&#1080;%20&#1088;&#1077;&#1075;&#1080;&#1086;&#1085;&#1086;&#1074;%20&#1052;&#1052;&#1050;&#1042;&#1071;%202016-2.xlsx" TargetMode="Externa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1.xml"/><Relationship Id="rId2" Type="http://schemas.microsoft.com/office/2011/relationships/chartColorStyle" Target="colors11.xml"/><Relationship Id="rId1" Type="http://schemas.microsoft.com/office/2011/relationships/chartStyle" Target="style11.xml"/><Relationship Id="rId4" Type="http://schemas.openxmlformats.org/officeDocument/2006/relationships/oleObject" Target="file:///\\Co-file01\&#1076;&#1076;\SALE\&#1040;&#1085;&#1072;&#1083;&#1080;&#1079;%20&#1087;&#1088;&#1086;&#1076;&#1072;&#1078;\!Projects\&#1055;&#1088;&#1086;&#1075;&#1085;&#1086;&#1079;%20&#1088;&#1099;&#1085;&#1082;&#1072;%20&#1082;%20&#1052;&#1052;&#1050;&#1042;&#1071;%202016-2\&#1055;&#1088;&#1086;&#1075;&#1085;&#1086;&#1079;%20&#1088;&#1099;&#1085;&#1082;&#1072;%20&#1074;%20&#1088;&#1072;&#1079;&#1088;&#1077;&#1079;&#1077;%20&#1082;&#1072;&#1085;&#1072;&#1083;&#1086;&#1074;%20&#1080;%20&#1088;&#1077;&#1075;&#1080;&#1086;&#1085;&#1086;&#1074;%20&#1052;&#1052;&#1050;&#1042;&#1071;%202016-2.xlsx" TargetMode="External"/></Relationships>
</file>

<file path=ppt/charts/_rels/chart12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2.xml"/><Relationship Id="rId2" Type="http://schemas.microsoft.com/office/2011/relationships/chartColorStyle" Target="colors12.xml"/><Relationship Id="rId1" Type="http://schemas.microsoft.com/office/2011/relationships/chartStyle" Target="style12.xml"/><Relationship Id="rId4" Type="http://schemas.openxmlformats.org/officeDocument/2006/relationships/oleObject" Target="file:///\\Co-file01\&#1076;&#1076;\SALE\&#1040;&#1085;&#1072;&#1083;&#1080;&#1079;%20&#1087;&#1088;&#1086;&#1076;&#1072;&#1078;\!Projects\&#1055;&#1088;&#1086;&#1075;&#1085;&#1086;&#1079;%20&#1088;&#1099;&#1085;&#1082;&#1072;%20&#1082;%20&#1052;&#1052;&#1050;&#1042;&#1071;%202016-2\&#1055;&#1088;&#1086;&#1075;&#1085;&#1086;&#1079;%20&#1088;&#1099;&#1085;&#1082;&#1072;%20&#1074;%20&#1088;&#1072;&#1079;&#1088;&#1077;&#1079;&#1077;%20&#1082;&#1072;&#1085;&#1072;&#1083;&#1086;&#1074;%20&#1080;%20&#1088;&#1077;&#1075;&#1080;&#1086;&#1085;&#1086;&#1074;%20&#1052;&#1052;&#1050;&#1042;&#1071;%202016-2.xlsx" TargetMode="External"/></Relationships>
</file>

<file path=ppt/charts/_rels/chart13.xml.rels><?xml version="1.0" encoding="UTF-8" standalone="yes"?>
<Relationships xmlns="http://schemas.openxmlformats.org/package/2006/relationships"><Relationship Id="rId2" Type="http://schemas.openxmlformats.org/officeDocument/2006/relationships/oleObject" Target="file:///\\Co-file01\&#1076;&#1076;\SALE\&#1040;&#1085;&#1072;&#1083;&#1080;&#1079;%20&#1087;&#1088;&#1086;&#1076;&#1072;&#1078;\!Projects\&#1055;&#1088;&#1086;&#1075;&#1085;&#1086;&#1079;%20&#1088;&#1099;&#1085;&#1082;&#1072;%20&#1082;%20&#1052;&#1052;&#1050;&#1042;&#1071;%202016-2\&#1055;&#1088;&#1086;&#1075;&#1085;&#1086;&#1079;%20&#1088;&#1099;&#1085;&#1082;&#1072;%20&#1074;%20&#1088;&#1072;&#1079;&#1088;&#1077;&#1079;&#1077;%20&#1082;&#1072;&#1085;&#1072;&#1083;&#1086;&#1074;%20&#1080;%20&#1088;&#1077;&#1075;&#1080;&#1086;&#1085;&#1086;&#1074;%20&#1052;&#1052;&#1050;&#1042;&#1071;%202016-2.xlsx" TargetMode="External"/><Relationship Id="rId1" Type="http://schemas.openxmlformats.org/officeDocument/2006/relationships/themeOverride" Target="../theme/themeOverride13.xml"/></Relationships>
</file>

<file path=ppt/charts/_rels/chart14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4.xml"/><Relationship Id="rId2" Type="http://schemas.microsoft.com/office/2011/relationships/chartColorStyle" Target="colors13.xml"/><Relationship Id="rId1" Type="http://schemas.microsoft.com/office/2011/relationships/chartStyle" Target="style13.xml"/><Relationship Id="rId4" Type="http://schemas.openxmlformats.org/officeDocument/2006/relationships/oleObject" Target="file:///\\Co-file01\&#1076;&#1076;\SALE\&#1040;&#1085;&#1072;&#1083;&#1080;&#1079;%20&#1087;&#1088;&#1086;&#1076;&#1072;&#1078;\!Projects\&#1055;&#1088;&#1086;&#1075;&#1085;&#1086;&#1079;%20&#1088;&#1099;&#1085;&#1082;&#1072;%20&#1082;%20&#1052;&#1052;&#1050;&#1042;&#1071;%202016-2\&#1055;&#1088;&#1086;&#1075;&#1085;&#1086;&#1079;%20&#1088;&#1099;&#1085;&#1082;&#1072;%20&#1074;%20&#1088;&#1072;&#1079;&#1088;&#1077;&#1079;&#1077;%20&#1082;&#1072;&#1085;&#1072;&#1083;&#1086;&#1074;%20&#1080;%20&#1088;&#1077;&#1075;&#1080;&#1086;&#1085;&#1086;&#1074;%20&#1052;&#1052;&#1050;&#1042;&#1071;%202016-2.xlsx" TargetMode="External"/></Relationships>
</file>

<file path=ppt/charts/_rels/chart15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5.xml"/><Relationship Id="rId2" Type="http://schemas.microsoft.com/office/2011/relationships/chartColorStyle" Target="colors14.xml"/><Relationship Id="rId1" Type="http://schemas.microsoft.com/office/2011/relationships/chartStyle" Target="style14.xml"/><Relationship Id="rId4" Type="http://schemas.openxmlformats.org/officeDocument/2006/relationships/oleObject" Target="file:///\\Co-file01\&#1076;&#1076;\SALE\&#1040;&#1085;&#1072;&#1083;&#1080;&#1079;%20&#1087;&#1088;&#1086;&#1076;&#1072;&#1078;\!Projects\&#1055;&#1088;&#1086;&#1075;&#1085;&#1086;&#1079;%20&#1088;&#1099;&#1085;&#1082;&#1072;%20&#1082;%20&#1052;&#1052;&#1050;&#1042;&#1071;%202016-2\&#1055;&#1088;&#1086;&#1075;&#1085;&#1086;&#1079;%20&#1088;&#1099;&#1085;&#1082;&#1072;%20&#1074;%20&#1088;&#1072;&#1079;&#1088;&#1077;&#1079;&#1077;%20&#1082;&#1072;&#1085;&#1072;&#1083;&#1086;&#1074;%20&#1080;%20&#1088;&#1077;&#1075;&#1080;&#1086;&#1085;&#1086;&#1074;%20&#1052;&#1052;&#1050;&#1042;&#1071;%202016-2.xlsx" TargetMode="External"/></Relationships>
</file>

<file path=ppt/charts/_rels/chart1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.xlsx"/></Relationships>
</file>

<file path=ppt/charts/_rels/chart1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2.xlsx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2.xml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oleObject" Target="file:///\\Co-file01\&#1076;&#1076;\SALE\&#1040;&#1085;&#1072;&#1083;&#1080;&#1079;%20&#1087;&#1088;&#1086;&#1076;&#1072;&#1078;\!Projects\&#1055;&#1088;&#1086;&#1075;&#1085;&#1086;&#1079;%20&#1088;&#1099;&#1085;&#1082;&#1072;%20&#1082;%20&#1052;&#1052;&#1050;&#1042;&#1071;%202016-2\&#1055;&#1088;&#1086;&#1075;&#1085;&#1086;&#1079;%20&#1088;&#1099;&#1085;&#1082;&#1072;%20&#1074;%20&#1088;&#1072;&#1079;&#1088;&#1077;&#1079;&#1077;%20&#1082;&#1072;&#1085;&#1072;&#1083;&#1086;&#1074;%20&#1080;%20&#1088;&#1077;&#1075;&#1080;&#1086;&#1085;&#1086;&#1074;%20&#1052;&#1052;&#1050;&#1042;&#1071;%202016-2.xlsx" TargetMode="Externa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3.xml"/><Relationship Id="rId2" Type="http://schemas.microsoft.com/office/2011/relationships/chartColorStyle" Target="colors3.xml"/><Relationship Id="rId1" Type="http://schemas.microsoft.com/office/2011/relationships/chartStyle" Target="style3.xml"/><Relationship Id="rId4" Type="http://schemas.openxmlformats.org/officeDocument/2006/relationships/oleObject" Target="file:///\\Co-file01\&#1076;&#1076;\SALE\&#1040;&#1085;&#1072;&#1083;&#1080;&#1079;%20&#1087;&#1088;&#1086;&#1076;&#1072;&#1078;\!Projects\&#1055;&#1088;&#1086;&#1075;&#1085;&#1086;&#1079;%20&#1088;&#1099;&#1085;&#1082;&#1072;%20&#1082;%20&#1052;&#1052;&#1050;&#1042;&#1071;%202016-2\&#1055;&#1088;&#1086;&#1075;&#1085;&#1086;&#1079;%20&#1088;&#1099;&#1085;&#1082;&#1072;%20&#1074;%20&#1088;&#1072;&#1079;&#1088;&#1077;&#1079;&#1077;%20&#1082;&#1072;&#1085;&#1072;&#1083;&#1086;&#1074;%20&#1080;%20&#1088;&#1077;&#1075;&#1080;&#1086;&#1085;&#1086;&#1074;%20&#1052;&#1052;&#1050;&#1042;&#1071;%202016-2.xlsx" TargetMode="Externa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4.xml"/><Relationship Id="rId2" Type="http://schemas.microsoft.com/office/2011/relationships/chartColorStyle" Target="colors4.xml"/><Relationship Id="rId1" Type="http://schemas.microsoft.com/office/2011/relationships/chartStyle" Target="style4.xml"/><Relationship Id="rId4" Type="http://schemas.openxmlformats.org/officeDocument/2006/relationships/oleObject" Target="file:///\\Co-file01\&#1076;&#1076;\SALE\&#1040;&#1085;&#1072;&#1083;&#1080;&#1079;%20&#1087;&#1088;&#1086;&#1076;&#1072;&#1078;\!Projects\&#1055;&#1088;&#1086;&#1075;&#1085;&#1086;&#1079;%20&#1088;&#1099;&#1085;&#1082;&#1072;%20&#1082;%20&#1052;&#1052;&#1050;&#1042;&#1071;%202016-2\&#1055;&#1088;&#1086;&#1075;&#1085;&#1086;&#1079;%20&#1088;&#1099;&#1085;&#1082;&#1072;%20&#1074;%20&#1088;&#1072;&#1079;&#1088;&#1077;&#1079;&#1077;%20&#1082;&#1072;&#1085;&#1072;&#1083;&#1086;&#1074;%20&#1080;%20&#1088;&#1077;&#1075;&#1080;&#1086;&#1085;&#1086;&#1074;%20&#1052;&#1052;&#1050;&#1042;&#1071;%202016-2.xlsx" TargetMode="Externa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5.xml"/><Relationship Id="rId2" Type="http://schemas.microsoft.com/office/2011/relationships/chartColorStyle" Target="colors5.xml"/><Relationship Id="rId1" Type="http://schemas.microsoft.com/office/2011/relationships/chartStyle" Target="style5.xml"/><Relationship Id="rId4" Type="http://schemas.openxmlformats.org/officeDocument/2006/relationships/oleObject" Target="file:///\\Co-file01\&#1076;&#1076;\SALE\&#1040;&#1085;&#1072;&#1083;&#1080;&#1079;%20&#1087;&#1088;&#1086;&#1076;&#1072;&#1078;\!Projects\&#1055;&#1088;&#1086;&#1075;&#1085;&#1086;&#1079;%20&#1088;&#1099;&#1085;&#1082;&#1072;%20&#1082;%20&#1052;&#1052;&#1050;&#1042;&#1071;%202016-2\&#1055;&#1088;&#1086;&#1075;&#1085;&#1086;&#1079;%20&#1088;&#1099;&#1085;&#1082;&#1072;%20&#1074;%20&#1088;&#1072;&#1079;&#1088;&#1077;&#1079;&#1077;%20&#1082;&#1072;&#1085;&#1072;&#1083;&#1086;&#1074;%20&#1080;%20&#1088;&#1077;&#1075;&#1080;&#1086;&#1085;&#1086;&#1074;%20&#1052;&#1052;&#1050;&#1042;&#1071;%202016-2.xlsx" TargetMode="Externa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6.xml"/><Relationship Id="rId2" Type="http://schemas.microsoft.com/office/2011/relationships/chartColorStyle" Target="colors6.xml"/><Relationship Id="rId1" Type="http://schemas.microsoft.com/office/2011/relationships/chartStyle" Target="style6.xml"/><Relationship Id="rId4" Type="http://schemas.openxmlformats.org/officeDocument/2006/relationships/oleObject" Target="file:///\\Co-file01\&#1076;&#1076;\SALE\&#1040;&#1085;&#1072;&#1083;&#1080;&#1079;%20&#1087;&#1088;&#1086;&#1076;&#1072;&#1078;\!Projects\&#1055;&#1088;&#1086;&#1075;&#1085;&#1086;&#1079;%20&#1088;&#1099;&#1085;&#1082;&#1072;%20&#1082;%20&#1052;&#1052;&#1050;&#1042;&#1071;%202016-2\&#1055;&#1088;&#1086;&#1075;&#1085;&#1086;&#1079;%20&#1088;&#1099;&#1085;&#1082;&#1072;%20&#1074;%20&#1088;&#1072;&#1079;&#1088;&#1077;&#1079;&#1077;%20&#1082;&#1072;&#1085;&#1072;&#1083;&#1086;&#1074;%20&#1080;%20&#1088;&#1077;&#1075;&#1080;&#1086;&#1085;&#1086;&#1074;%20&#1052;&#1052;&#1050;&#1042;&#1071;%202016-2.xlsx" TargetMode="Externa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7.xml"/><Relationship Id="rId2" Type="http://schemas.microsoft.com/office/2011/relationships/chartColorStyle" Target="colors7.xml"/><Relationship Id="rId1" Type="http://schemas.microsoft.com/office/2011/relationships/chartStyle" Target="style7.xml"/><Relationship Id="rId4" Type="http://schemas.openxmlformats.org/officeDocument/2006/relationships/oleObject" Target="file:///\\Co-file01\&#1076;&#1076;\SALE\&#1040;&#1085;&#1072;&#1083;&#1080;&#1079;%20&#1087;&#1088;&#1086;&#1076;&#1072;&#1078;\!Projects\&#1055;&#1088;&#1086;&#1075;&#1085;&#1086;&#1079;%20&#1088;&#1099;&#1085;&#1082;&#1072;%20&#1082;%20&#1052;&#1052;&#1050;&#1042;&#1071;%202016-2\&#1055;&#1088;&#1086;&#1075;&#1085;&#1086;&#1079;%20&#1088;&#1099;&#1085;&#1082;&#1072;%20&#1074;%20&#1088;&#1072;&#1079;&#1088;&#1077;&#1079;&#1077;%20&#1082;&#1072;&#1085;&#1072;&#1083;&#1086;&#1074;%20&#1080;%20&#1088;&#1077;&#1075;&#1080;&#1086;&#1085;&#1086;&#1074;%20&#1052;&#1052;&#1050;&#1042;&#1071;%202016-2.xlsx" TargetMode="Externa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8.xml"/><Relationship Id="rId2" Type="http://schemas.microsoft.com/office/2011/relationships/chartColorStyle" Target="colors8.xml"/><Relationship Id="rId1" Type="http://schemas.microsoft.com/office/2011/relationships/chartStyle" Target="style8.xml"/><Relationship Id="rId4" Type="http://schemas.openxmlformats.org/officeDocument/2006/relationships/oleObject" Target="file:///\\Co-file01\&#1076;&#1076;\SALE\&#1040;&#1085;&#1072;&#1083;&#1080;&#1079;%20&#1087;&#1088;&#1086;&#1076;&#1072;&#1078;\!Projects\&#1055;&#1088;&#1086;&#1075;&#1085;&#1086;&#1079;%20&#1088;&#1099;&#1085;&#1082;&#1072;%20&#1082;%20&#1052;&#1052;&#1050;&#1042;&#1071;%202016-2\&#1055;&#1088;&#1086;&#1075;&#1085;&#1086;&#1079;%20&#1088;&#1099;&#1085;&#1082;&#1072;%20&#1074;%20&#1088;&#1072;&#1079;&#1088;&#1077;&#1079;&#1077;%20&#1082;&#1072;&#1085;&#1072;&#1083;&#1086;&#1074;%20&#1080;%20&#1088;&#1077;&#1075;&#1080;&#1086;&#1085;&#1086;&#1074;%20&#1052;&#1052;&#1050;&#1042;&#1071;%202016-2.xlsx" TargetMode="Externa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9.xml"/><Relationship Id="rId2" Type="http://schemas.microsoft.com/office/2011/relationships/chartColorStyle" Target="colors9.xml"/><Relationship Id="rId1" Type="http://schemas.microsoft.com/office/2011/relationships/chartStyle" Target="style9.xml"/><Relationship Id="rId4" Type="http://schemas.openxmlformats.org/officeDocument/2006/relationships/oleObject" Target="file:///\\Co-file01\&#1076;&#1076;\SALE\&#1040;&#1085;&#1072;&#1083;&#1080;&#1079;%20&#1087;&#1088;&#1086;&#1076;&#1072;&#1078;\!Projects\&#1055;&#1088;&#1086;&#1075;&#1085;&#1086;&#1079;%20&#1088;&#1099;&#1085;&#1082;&#1072;%20&#1082;%20&#1052;&#1052;&#1050;&#1042;&#1071;%202016-2\&#1055;&#1088;&#1086;&#1075;&#1085;&#1086;&#1079;%20&#1088;&#1099;&#1085;&#1082;&#1072;%20&#1074;%20&#1088;&#1072;&#1079;&#1088;&#1077;&#1079;&#1077;%20&#1082;&#1072;&#1085;&#1072;&#1083;&#1086;&#1074;%20&#1080;%20&#1088;&#1077;&#1075;&#1080;&#1086;&#1085;&#1086;&#1074;%20&#1052;&#1052;&#1050;&#1042;&#1071;%202016-2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'Диаграмма страны'!$D$3</c:f>
              <c:strCache>
                <c:ptCount val="1"/>
                <c:pt idx="0">
                  <c:v>2012</c:v>
                </c:pt>
              </c:strCache>
            </c:strRef>
          </c:tx>
          <c:spPr>
            <a:solidFill>
              <a:srgbClr val="4472C4">
                <a:lumMod val="20000"/>
                <a:lumOff val="80000"/>
              </a:srgbClr>
            </a:solidFill>
            <a:ln w="9525" cap="flat" cmpd="sng" algn="ctr">
              <a:solidFill>
                <a:schemeClr val="accent1">
                  <a:tint val="58000"/>
                  <a:shade val="95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'Диаграмма страны'!$A$4:$A$8</c:f>
              <c:strCache>
                <c:ptCount val="5"/>
                <c:pt idx="0">
                  <c:v>США</c:v>
                </c:pt>
                <c:pt idx="1">
                  <c:v>Франция</c:v>
                </c:pt>
                <c:pt idx="2">
                  <c:v>Великобритания</c:v>
                </c:pt>
                <c:pt idx="3">
                  <c:v>Германия</c:v>
                </c:pt>
                <c:pt idx="4">
                  <c:v>Китай</c:v>
                </c:pt>
              </c:strCache>
            </c:strRef>
          </c:cat>
          <c:val>
            <c:numRef>
              <c:f>'Диаграмма страны'!$D$4:$D$8</c:f>
              <c:numCache>
                <c:formatCode>0%</c:formatCode>
                <c:ptCount val="5"/>
                <c:pt idx="0">
                  <c:v>1.2999999999999999E-2</c:v>
                </c:pt>
                <c:pt idx="1">
                  <c:v>-1.2E-2</c:v>
                </c:pt>
                <c:pt idx="2">
                  <c:v>5.3999999999999999E-2</c:v>
                </c:pt>
                <c:pt idx="3">
                  <c:v>-8.0000000000000002E-3</c:v>
                </c:pt>
                <c:pt idx="4">
                  <c:v>0.113</c:v>
                </c:pt>
              </c:numCache>
            </c:numRef>
          </c:val>
        </c:ser>
        <c:ser>
          <c:idx val="1"/>
          <c:order val="1"/>
          <c:tx>
            <c:strRef>
              <c:f>'Диаграмма страны'!$E$3</c:f>
              <c:strCache>
                <c:ptCount val="1"/>
                <c:pt idx="0">
                  <c:v>2013</c:v>
                </c:pt>
              </c:strCache>
            </c:strRef>
          </c:tx>
          <c:spPr>
            <a:solidFill>
              <a:srgbClr val="4472C4">
                <a:lumMod val="40000"/>
                <a:lumOff val="60000"/>
              </a:srgbClr>
            </a:solidFill>
            <a:ln w="9525" cap="flat" cmpd="sng" algn="ctr">
              <a:solidFill>
                <a:schemeClr val="accent1">
                  <a:tint val="86000"/>
                  <a:shade val="95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'Диаграмма страны'!$A$4:$A$8</c:f>
              <c:strCache>
                <c:ptCount val="5"/>
                <c:pt idx="0">
                  <c:v>США</c:v>
                </c:pt>
                <c:pt idx="1">
                  <c:v>Франция</c:v>
                </c:pt>
                <c:pt idx="2">
                  <c:v>Великобритания</c:v>
                </c:pt>
                <c:pt idx="3">
                  <c:v>Германия</c:v>
                </c:pt>
                <c:pt idx="4">
                  <c:v>Китай</c:v>
                </c:pt>
              </c:strCache>
            </c:strRef>
          </c:cat>
          <c:val>
            <c:numRef>
              <c:f>'Диаграмма страны'!$E$4:$E$8</c:f>
              <c:numCache>
                <c:formatCode>0%</c:formatCode>
                <c:ptCount val="5"/>
                <c:pt idx="0">
                  <c:v>-3.5000000000000003E-2</c:v>
                </c:pt>
                <c:pt idx="1">
                  <c:v>-0.03</c:v>
                </c:pt>
                <c:pt idx="2">
                  <c:v>-2.3E-2</c:v>
                </c:pt>
                <c:pt idx="3">
                  <c:v>2E-3</c:v>
                </c:pt>
                <c:pt idx="4">
                  <c:v>0.09</c:v>
                </c:pt>
              </c:numCache>
            </c:numRef>
          </c:val>
        </c:ser>
        <c:ser>
          <c:idx val="2"/>
          <c:order val="2"/>
          <c:tx>
            <c:strRef>
              <c:f>'Диаграмма страны'!$F$3</c:f>
              <c:strCache>
                <c:ptCount val="1"/>
                <c:pt idx="0">
                  <c:v>2014</c:v>
                </c:pt>
              </c:strCache>
            </c:strRef>
          </c:tx>
          <c:spPr>
            <a:solidFill>
              <a:srgbClr val="4472C4">
                <a:lumMod val="60000"/>
                <a:lumOff val="40000"/>
              </a:srgbClr>
            </a:solidFill>
            <a:ln w="9525" cap="flat" cmpd="sng" algn="ctr">
              <a:solidFill>
                <a:schemeClr val="accent1">
                  <a:shade val="86000"/>
                  <a:shade val="95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'Диаграмма страны'!$A$4:$A$8</c:f>
              <c:strCache>
                <c:ptCount val="5"/>
                <c:pt idx="0">
                  <c:v>США</c:v>
                </c:pt>
                <c:pt idx="1">
                  <c:v>Франция</c:v>
                </c:pt>
                <c:pt idx="2">
                  <c:v>Великобритания</c:v>
                </c:pt>
                <c:pt idx="3">
                  <c:v>Германия</c:v>
                </c:pt>
                <c:pt idx="4">
                  <c:v>Китай</c:v>
                </c:pt>
              </c:strCache>
            </c:strRef>
          </c:cat>
          <c:val>
            <c:numRef>
              <c:f>'Диаграмма страны'!$F$4:$F$8</c:f>
              <c:numCache>
                <c:formatCode>0%</c:formatCode>
                <c:ptCount val="5"/>
                <c:pt idx="0">
                  <c:v>4.5999999999999999E-2</c:v>
                </c:pt>
                <c:pt idx="1">
                  <c:v>-1.2999999999999999E-2</c:v>
                </c:pt>
                <c:pt idx="2">
                  <c:v>-2.1999999999999999E-2</c:v>
                </c:pt>
                <c:pt idx="3">
                  <c:v>-2.1999999999999999E-2</c:v>
                </c:pt>
                <c:pt idx="4">
                  <c:v>0.06</c:v>
                </c:pt>
              </c:numCache>
            </c:numRef>
          </c:val>
        </c:ser>
        <c:ser>
          <c:idx val="3"/>
          <c:order val="3"/>
          <c:tx>
            <c:strRef>
              <c:f>'Диаграмма страны'!$G$3</c:f>
              <c:strCache>
                <c:ptCount val="1"/>
                <c:pt idx="0">
                  <c:v>2015</c:v>
                </c:pt>
              </c:strCache>
            </c:strRef>
          </c:tx>
          <c:spPr>
            <a:solidFill>
              <a:srgbClr val="4472C4">
                <a:lumMod val="75000"/>
              </a:srgbClr>
            </a:solidFill>
            <a:ln w="9525" cap="flat" cmpd="sng" algn="ctr">
              <a:solidFill>
                <a:schemeClr val="accent1">
                  <a:shade val="58000"/>
                  <a:shade val="95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'Диаграмма страны'!$A$4:$A$8</c:f>
              <c:strCache>
                <c:ptCount val="5"/>
                <c:pt idx="0">
                  <c:v>США</c:v>
                </c:pt>
                <c:pt idx="1">
                  <c:v>Франция</c:v>
                </c:pt>
                <c:pt idx="2">
                  <c:v>Великобритания</c:v>
                </c:pt>
                <c:pt idx="3">
                  <c:v>Германия</c:v>
                </c:pt>
                <c:pt idx="4">
                  <c:v>Китай</c:v>
                </c:pt>
              </c:strCache>
            </c:strRef>
          </c:cat>
          <c:val>
            <c:numRef>
              <c:f>'Диаграмма страны'!$G$4:$G$8</c:f>
              <c:numCache>
                <c:formatCode>0%</c:formatCode>
                <c:ptCount val="5"/>
                <c:pt idx="0">
                  <c:v>-2.5999999999999999E-2</c:v>
                </c:pt>
                <c:pt idx="1">
                  <c:v>1.4999999999999999E-2</c:v>
                </c:pt>
                <c:pt idx="2">
                  <c:v>0.01</c:v>
                </c:pt>
                <c:pt idx="3">
                  <c:v>-1.4E-2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24"/>
        <c:axId val="154946112"/>
        <c:axId val="154946672"/>
      </c:barChart>
      <c:catAx>
        <c:axId val="15494611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high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54946672"/>
        <c:crosses val="autoZero"/>
        <c:auto val="1"/>
        <c:lblAlgn val="ctr"/>
        <c:lblOffset val="100"/>
        <c:noMultiLvlLbl val="0"/>
      </c:catAx>
      <c:valAx>
        <c:axId val="154946672"/>
        <c:scaling>
          <c:orientation val="minMax"/>
        </c:scaling>
        <c:delete val="1"/>
        <c:axPos val="l"/>
        <c:numFmt formatCode="0%" sourceLinked="1"/>
        <c:majorTickMark val="none"/>
        <c:minorTickMark val="none"/>
        <c:tickLblPos val="nextTo"/>
        <c:crossAx val="154946112"/>
        <c:crosses val="autoZero"/>
        <c:crossBetween val="between"/>
      </c:valAx>
      <c:spPr>
        <a:noFill/>
        <a:ln w="25400"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4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cap="none" spc="20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/>
              <a:t>Сегменты</a:t>
            </a:r>
            <a:r>
              <a:rPr lang="ru-RU" baseline="0"/>
              <a:t> (млрд. руб.)</a:t>
            </a:r>
            <a:endParaRPr lang="ru-RU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cap="none" spc="20" baseline="0">
              <a:solidFill>
                <a:schemeClr val="tx1">
                  <a:lumMod val="50000"/>
                  <a:lumOff val="50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/>
      <c:barChart>
        <c:barDir val="bar"/>
        <c:grouping val="clustered"/>
        <c:varyColors val="0"/>
        <c:ser>
          <c:idx val="1"/>
          <c:order val="0"/>
          <c:tx>
            <c:strRef>
              <c:f>'Диаграмма сегменты'!$B$1</c:f>
              <c:strCache>
                <c:ptCount val="1"/>
                <c:pt idx="0">
                  <c:v>2015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lumMod val="110000"/>
                    <a:satMod val="105000"/>
                    <a:tint val="67000"/>
                  </a:schemeClr>
                </a:gs>
                <a:gs pos="50000">
                  <a:schemeClr val="accent1">
                    <a:lumMod val="105000"/>
                    <a:satMod val="103000"/>
                    <a:tint val="73000"/>
                  </a:schemeClr>
                </a:gs>
                <a:gs pos="100000">
                  <a:schemeClr val="accent1">
                    <a:lumMod val="105000"/>
                    <a:satMod val="109000"/>
                    <a:tint val="81000"/>
                  </a:schemeClr>
                </a:gs>
              </a:gsLst>
              <a:lin ang="5400000" scaled="0"/>
            </a:gradFill>
            <a:ln w="9525" cap="flat" cmpd="sng" algn="ctr">
              <a:solidFill>
                <a:schemeClr val="accent1">
                  <a:shade val="95000"/>
                </a:schemeClr>
              </a:solidFill>
              <a:round/>
            </a:ln>
            <a:effectLst/>
          </c:spPr>
          <c:invertIfNegative val="0"/>
          <c:dLbls>
            <c:numFmt formatCode="#,##0.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5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'Диаграмма сегменты'!$A$10:$A$13</c:f>
              <c:strCache>
                <c:ptCount val="4"/>
                <c:pt idx="0">
                  <c:v>Художественная литература для взрослых</c:v>
                </c:pt>
                <c:pt idx="1">
                  <c:v>Детская литература</c:v>
                </c:pt>
                <c:pt idx="2">
                  <c:v>Прикладная литература (non-fiction)</c:v>
                </c:pt>
                <c:pt idx="3">
                  <c:v>Образование</c:v>
                </c:pt>
              </c:strCache>
            </c:strRef>
          </c:cat>
          <c:val>
            <c:numRef>
              <c:f>'Диаграмма сегменты'!$B$10:$B$13</c:f>
              <c:numCache>
                <c:formatCode>0.00</c:formatCode>
                <c:ptCount val="4"/>
                <c:pt idx="0">
                  <c:v>13.053941429534543</c:v>
                </c:pt>
                <c:pt idx="1">
                  <c:v>13.42660056348276</c:v>
                </c:pt>
                <c:pt idx="2">
                  <c:v>12.744096801146478</c:v>
                </c:pt>
                <c:pt idx="3">
                  <c:v>24.213300733674</c:v>
                </c:pt>
              </c:numCache>
            </c:numRef>
          </c:val>
        </c:ser>
        <c:ser>
          <c:idx val="2"/>
          <c:order val="1"/>
          <c:tx>
            <c:strRef>
              <c:f>'Диаграмма сегменты'!$C$1</c:f>
              <c:strCache>
                <c:ptCount val="1"/>
                <c:pt idx="0">
                  <c:v>2016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hade val="65000"/>
                    <a:lumMod val="110000"/>
                    <a:satMod val="105000"/>
                    <a:tint val="67000"/>
                  </a:schemeClr>
                </a:gs>
                <a:gs pos="50000">
                  <a:schemeClr val="accent1">
                    <a:shade val="65000"/>
                    <a:lumMod val="105000"/>
                    <a:satMod val="103000"/>
                    <a:tint val="73000"/>
                  </a:schemeClr>
                </a:gs>
                <a:gs pos="100000">
                  <a:schemeClr val="accent1">
                    <a:shade val="65000"/>
                    <a:lumMod val="105000"/>
                    <a:satMod val="109000"/>
                    <a:tint val="81000"/>
                  </a:schemeClr>
                </a:gs>
              </a:gsLst>
              <a:lin ang="5400000" scaled="0"/>
            </a:gradFill>
            <a:ln w="9525" cap="flat" cmpd="sng" algn="ctr">
              <a:solidFill>
                <a:schemeClr val="accent1">
                  <a:shade val="65000"/>
                  <a:shade val="95000"/>
                </a:schemeClr>
              </a:solidFill>
              <a:round/>
            </a:ln>
            <a:effectLst/>
          </c:spPr>
          <c:invertIfNegative val="0"/>
          <c:dLbls>
            <c:numFmt formatCode="#,##0.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5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'Диаграмма сегменты'!$A$10:$A$13</c:f>
              <c:strCache>
                <c:ptCount val="4"/>
                <c:pt idx="0">
                  <c:v>Художественная литература для взрослых</c:v>
                </c:pt>
                <c:pt idx="1">
                  <c:v>Детская литература</c:v>
                </c:pt>
                <c:pt idx="2">
                  <c:v>Прикладная литература (non-fiction)</c:v>
                </c:pt>
                <c:pt idx="3">
                  <c:v>Образование</c:v>
                </c:pt>
              </c:strCache>
            </c:strRef>
          </c:cat>
          <c:val>
            <c:numRef>
              <c:f>'Диаграмма сегменты'!$C$10:$C$13</c:f>
              <c:numCache>
                <c:formatCode>0.00</c:formatCode>
                <c:ptCount val="4"/>
                <c:pt idx="0">
                  <c:v>13.235391215405073</c:v>
                </c:pt>
                <c:pt idx="1">
                  <c:v>13.799860059147582</c:v>
                </c:pt>
                <c:pt idx="2">
                  <c:v>13.43865007680896</c:v>
                </c:pt>
                <c:pt idx="3">
                  <c:v>26.39794912259768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189463488"/>
        <c:axId val="189464048"/>
      </c:barChart>
      <c:catAx>
        <c:axId val="18946348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89464048"/>
        <c:crosses val="autoZero"/>
        <c:auto val="1"/>
        <c:lblAlgn val="ctr"/>
        <c:lblOffset val="100"/>
        <c:noMultiLvlLbl val="0"/>
      </c:catAx>
      <c:valAx>
        <c:axId val="189464048"/>
        <c:scaling>
          <c:orientation val="minMax"/>
        </c:scaling>
        <c:delete val="1"/>
        <c:axPos val="t"/>
        <c:numFmt formatCode="0.00" sourceLinked="1"/>
        <c:majorTickMark val="none"/>
        <c:minorTickMark val="none"/>
        <c:tickLblPos val="nextTo"/>
        <c:crossAx val="18946348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4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/>
              <a:t>Доли каналов в 2016 году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>
                  <a:shade val="45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1"/>
            <c:bubble3D val="0"/>
            <c:spPr>
              <a:solidFill>
                <a:schemeClr val="accent1">
                  <a:shade val="92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2"/>
            <c:bubble3D val="0"/>
            <c:spPr>
              <a:solidFill>
                <a:schemeClr val="accent1">
                  <a:shade val="61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3"/>
            <c:bubble3D val="0"/>
            <c:spPr>
              <a:solidFill>
                <a:schemeClr val="accent1">
                  <a:shade val="76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4"/>
            <c:bubble3D val="0"/>
            <c:spPr>
              <a:solidFill>
                <a:schemeClr val="accent1">
                  <a:tint val="93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5"/>
            <c:bubble3D val="0"/>
            <c:spPr>
              <a:solidFill>
                <a:schemeClr val="accent1">
                  <a:tint val="77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6"/>
            <c:bubble3D val="0"/>
            <c:spPr>
              <a:solidFill>
                <a:schemeClr val="accent1">
                  <a:tint val="62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7"/>
            <c:bubble3D val="0"/>
            <c:spPr>
              <a:solidFill>
                <a:schemeClr val="accent1">
                  <a:tint val="46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Lbls>
            <c:dLbl>
              <c:idx val="0"/>
              <c:layout>
                <c:manualLayout>
                  <c:x val="-4.8106060606060604E-2"/>
                  <c:y val="-0.19797123015873017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2.6828462585674548E-2"/>
                  <c:y val="5.8140550934539584E-3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0"/>
                  <c:y val="9.9631051587301497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31670162305944938"/>
                      <c:h val="0.13734159699494994"/>
                    </c:manualLayout>
                  </c15:layout>
                </c:ext>
              </c:extLst>
            </c:dLbl>
            <c:dLbl>
              <c:idx val="3"/>
              <c:layout>
                <c:manualLayout>
                  <c:x val="-1.6569408644547236E-2"/>
                  <c:y val="-2.2116884678517183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>
                <c:manualLayout>
                  <c:x val="-5.800430775749444E-2"/>
                  <c:y val="2.0407359461716051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5"/>
              <c:layout>
                <c:manualLayout>
                  <c:x val="2.4699692807457364E-2"/>
                  <c:y val="1.8345965230959362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41355256601893375"/>
                      <c:h val="9.4409925575399734E-2"/>
                    </c:manualLayout>
                  </c15:layout>
                </c:ext>
              </c:extLst>
            </c:dLbl>
            <c:dLbl>
              <c:idx val="6"/>
              <c:layout>
                <c:manualLayout>
                  <c:x val="2.4744339692964388E-2"/>
                  <c:y val="8.7615123638007386E-3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7"/>
              <c:layout>
                <c:manualLayout>
                  <c:x val="0.18947960261025529"/>
                  <c:y val="2.614107678178372E-3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5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bestFit"/>
            <c:showLegendKey val="0"/>
            <c:showVal val="1"/>
            <c:showCatName val="1"/>
            <c:showSerName val="0"/>
            <c:showPercent val="0"/>
            <c:showBubbleSize val="0"/>
            <c:separator>
</c:separator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'Диаграмма каналы'!$M$4:$M$10</c:f>
              <c:strCache>
                <c:ptCount val="7"/>
                <c:pt idx="0">
                  <c:v>Книжные магазины</c:v>
                </c:pt>
                <c:pt idx="1">
                  <c:v>Интернет-магазины</c:v>
                </c:pt>
                <c:pt idx="2">
                  <c:v>Бюджетные организации</c:v>
                </c:pt>
                <c:pt idx="3">
                  <c:v>Федеральные сети</c:v>
                </c:pt>
                <c:pt idx="4">
                  <c:v>FMCG</c:v>
                </c:pt>
                <c:pt idx="5">
                  <c:v>Неструктурированные продажи</c:v>
                </c:pt>
                <c:pt idx="6">
                  <c:v>Киосковые сети</c:v>
                </c:pt>
              </c:strCache>
            </c:strRef>
          </c:cat>
          <c:val>
            <c:numRef>
              <c:f>'Диаграмма каналы'!$Q$4:$Q$10</c:f>
              <c:numCache>
                <c:formatCode>0%</c:formatCode>
                <c:ptCount val="7"/>
                <c:pt idx="0">
                  <c:v>0.41333532180265031</c:v>
                </c:pt>
                <c:pt idx="1">
                  <c:v>0.15863780786460172</c:v>
                </c:pt>
                <c:pt idx="2">
                  <c:v>0.14757148451953431</c:v>
                </c:pt>
                <c:pt idx="3">
                  <c:v>0.13864281907228479</c:v>
                </c:pt>
                <c:pt idx="4">
                  <c:v>8.0471124277132239E-2</c:v>
                </c:pt>
                <c:pt idx="5">
                  <c:v>4.1507170482465043E-2</c:v>
                </c:pt>
                <c:pt idx="6">
                  <c:v>1.9834271981331565E-2</c:v>
                </c:pt>
              </c:numCache>
            </c:numRef>
          </c:val>
        </c:ser>
        <c:dLbls>
          <c:dLblPos val="bestFit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4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ru-RU">
                <a:solidFill>
                  <a:schemeClr val="tx1"/>
                </a:solidFill>
              </a:rPr>
              <a:t>Динамика по каналам продаж (млрд. руб.)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'Диаграмма каналы'!$N$3</c:f>
              <c:strCache>
                <c:ptCount val="1"/>
                <c:pt idx="0">
                  <c:v>2015</c:v>
                </c:pt>
              </c:strCache>
            </c:strRef>
          </c:tx>
          <c:spPr>
            <a:solidFill>
              <a:schemeClr val="accent1">
                <a:tint val="77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5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'Диаграмма каналы'!$M$4:$M$10</c:f>
              <c:strCache>
                <c:ptCount val="7"/>
                <c:pt idx="0">
                  <c:v>Книжные магазины</c:v>
                </c:pt>
                <c:pt idx="1">
                  <c:v>Интернет-магазины</c:v>
                </c:pt>
                <c:pt idx="2">
                  <c:v>Бюджетные организации</c:v>
                </c:pt>
                <c:pt idx="3">
                  <c:v>Федеральные сети</c:v>
                </c:pt>
                <c:pt idx="4">
                  <c:v>FMCG</c:v>
                </c:pt>
                <c:pt idx="5">
                  <c:v>Неструктурированные продажи</c:v>
                </c:pt>
                <c:pt idx="6">
                  <c:v>Киосковые сети</c:v>
                </c:pt>
              </c:strCache>
            </c:strRef>
          </c:cat>
          <c:val>
            <c:numRef>
              <c:f>'Диаграмма каналы'!$N$4:$N$10</c:f>
              <c:numCache>
                <c:formatCode>0.0</c:formatCode>
                <c:ptCount val="7"/>
                <c:pt idx="0">
                  <c:v>26.791788812801169</c:v>
                </c:pt>
                <c:pt idx="1">
                  <c:v>8.7619025816414933</c:v>
                </c:pt>
                <c:pt idx="2">
                  <c:v>9.2384176691630611</c:v>
                </c:pt>
                <c:pt idx="3">
                  <c:v>7.2474712669346966</c:v>
                </c:pt>
                <c:pt idx="4">
                  <c:v>5.5994588820004738</c:v>
                </c:pt>
                <c:pt idx="5">
                  <c:v>4.1665000000000001</c:v>
                </c:pt>
                <c:pt idx="6">
                  <c:v>1.6324003152968987</c:v>
                </c:pt>
              </c:numCache>
            </c:numRef>
          </c:val>
        </c:ser>
        <c:ser>
          <c:idx val="1"/>
          <c:order val="1"/>
          <c:tx>
            <c:strRef>
              <c:f>'Диаграмма каналы'!$O$3</c:f>
              <c:strCache>
                <c:ptCount val="1"/>
                <c:pt idx="0">
                  <c:v>2016</c:v>
                </c:pt>
              </c:strCache>
            </c:strRef>
          </c:tx>
          <c:spPr>
            <a:solidFill>
              <a:schemeClr val="accent1">
                <a:shade val="76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5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'Диаграмма каналы'!$M$4:$M$10</c:f>
              <c:strCache>
                <c:ptCount val="7"/>
                <c:pt idx="0">
                  <c:v>Книжные магазины</c:v>
                </c:pt>
                <c:pt idx="1">
                  <c:v>Интернет-магазины</c:v>
                </c:pt>
                <c:pt idx="2">
                  <c:v>Бюджетные организации</c:v>
                </c:pt>
                <c:pt idx="3">
                  <c:v>Федеральные сети</c:v>
                </c:pt>
                <c:pt idx="4">
                  <c:v>FMCG</c:v>
                </c:pt>
                <c:pt idx="5">
                  <c:v>Неструктурированные продажи</c:v>
                </c:pt>
                <c:pt idx="6">
                  <c:v>Киосковые сети</c:v>
                </c:pt>
              </c:strCache>
            </c:strRef>
          </c:cat>
          <c:val>
            <c:numRef>
              <c:f>'Диаграмма каналы'!$O$4:$O$10</c:f>
              <c:numCache>
                <c:formatCode>0.0</c:formatCode>
                <c:ptCount val="7"/>
                <c:pt idx="0">
                  <c:v>27.676533471849297</c:v>
                </c:pt>
                <c:pt idx="1">
                  <c:v>10.622234219222477</c:v>
                </c:pt>
                <c:pt idx="2">
                  <c:v>9.8812439086573924</c:v>
                </c:pt>
                <c:pt idx="3">
                  <c:v>9.2833891039143026</c:v>
                </c:pt>
                <c:pt idx="4">
                  <c:v>5.388268669757597</c:v>
                </c:pt>
                <c:pt idx="5">
                  <c:v>2.7792800000000697</c:v>
                </c:pt>
                <c:pt idx="6">
                  <c:v>1.3280836730502859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axId val="190171984"/>
        <c:axId val="190172544"/>
      </c:barChart>
      <c:catAx>
        <c:axId val="190171984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90172544"/>
        <c:crosses val="autoZero"/>
        <c:auto val="1"/>
        <c:lblAlgn val="ctr"/>
        <c:lblOffset val="100"/>
        <c:noMultiLvlLbl val="0"/>
      </c:catAx>
      <c:valAx>
        <c:axId val="190172544"/>
        <c:scaling>
          <c:orientation val="minMax"/>
        </c:scaling>
        <c:delete val="0"/>
        <c:axPos val="t"/>
        <c:numFmt formatCode="0.0" sourceLinked="1"/>
        <c:majorTickMark val="none"/>
        <c:minorTickMark val="none"/>
        <c:tickLblPos val="none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9017198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4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sz="1600"/>
              <a:t>Доли регионов</a:t>
            </a:r>
            <a:r>
              <a:rPr lang="ru-RU" sz="1600" baseline="0"/>
              <a:t> </a:t>
            </a:r>
            <a:r>
              <a:rPr lang="ru-RU" sz="1600"/>
              <a:t>в 201</a:t>
            </a:r>
            <a:r>
              <a:rPr lang="en-US" sz="1600"/>
              <a:t>6</a:t>
            </a:r>
            <a:r>
              <a:rPr lang="ru-RU" sz="1600"/>
              <a:t> году</a:t>
            </a:r>
          </a:p>
        </c:rich>
      </c:tx>
      <c:layout/>
      <c:overlay val="0"/>
      <c:spPr>
        <a:noFill/>
        <a:ln>
          <a:noFill/>
        </a:ln>
        <a:effectLst/>
      </c:spPr>
    </c:title>
    <c:autoTitleDeleted val="0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>
                  <a:shade val="45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1"/>
            <c:bubble3D val="0"/>
            <c:spPr>
              <a:solidFill>
                <a:schemeClr val="accent1">
                  <a:shade val="61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2"/>
            <c:bubble3D val="0"/>
            <c:spPr>
              <a:solidFill>
                <a:schemeClr val="accent1">
                  <a:shade val="76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3"/>
            <c:bubble3D val="0"/>
            <c:spPr>
              <a:solidFill>
                <a:schemeClr val="accent1">
                  <a:shade val="92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4"/>
            <c:bubble3D val="0"/>
            <c:spPr>
              <a:solidFill>
                <a:schemeClr val="accent1">
                  <a:tint val="93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5"/>
            <c:bubble3D val="0"/>
            <c:spPr>
              <a:solidFill>
                <a:schemeClr val="accent1">
                  <a:tint val="77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6"/>
            <c:bubble3D val="0"/>
            <c:spPr>
              <a:solidFill>
                <a:schemeClr val="accent1">
                  <a:tint val="62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7"/>
            <c:bubble3D val="0"/>
            <c:spPr>
              <a:solidFill>
                <a:schemeClr val="accent1">
                  <a:tint val="46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none" lIns="38100" tIns="19050" rIns="38100" bIns="19050" anchor="ctr" anchorCtr="1">
                <a:spAutoFit/>
              </a:bodyPr>
              <a:lstStyle/>
              <a:p>
                <a:pPr>
                  <a:defRPr sz="11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bestFit"/>
            <c:showLegendKey val="0"/>
            <c:showVal val="1"/>
            <c:showCatName val="1"/>
            <c:showSerName val="0"/>
            <c:showPercent val="0"/>
            <c:showBubbleSize val="0"/>
            <c:separator>
</c:separator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rect">
                    <a:avLst/>
                  </a:prstGeom>
                </c15:spPr>
                <c15:layout/>
              </c:ext>
            </c:extLst>
          </c:dLbls>
          <c:cat>
            <c:strRef>
              <c:f>'Диаграмма регионы'!$A$4:$A$11</c:f>
              <c:strCache>
                <c:ptCount val="8"/>
                <c:pt idx="0">
                  <c:v>Центральный</c:v>
                </c:pt>
                <c:pt idx="1">
                  <c:v>Северо-Западный</c:v>
                </c:pt>
                <c:pt idx="2">
                  <c:v>Приволжский</c:v>
                </c:pt>
                <c:pt idx="3">
                  <c:v>Сибирский</c:v>
                </c:pt>
                <c:pt idx="4">
                  <c:v>Уральский</c:v>
                </c:pt>
                <c:pt idx="5">
                  <c:v>Южный</c:v>
                </c:pt>
                <c:pt idx="6">
                  <c:v>Северо-Кавказский</c:v>
                </c:pt>
                <c:pt idx="7">
                  <c:v>Дальневосточный</c:v>
                </c:pt>
              </c:strCache>
            </c:strRef>
          </c:cat>
          <c:val>
            <c:numRef>
              <c:f>'Диаграмма регионы'!$F$4:$F$11</c:f>
              <c:numCache>
                <c:formatCode>0%</c:formatCode>
                <c:ptCount val="8"/>
                <c:pt idx="0">
                  <c:v>0.49608980054816942</c:v>
                </c:pt>
                <c:pt idx="1">
                  <c:v>0.16955498939765895</c:v>
                </c:pt>
                <c:pt idx="2">
                  <c:v>9.7964317657846162E-2</c:v>
                </c:pt>
                <c:pt idx="3">
                  <c:v>6.3650052170736118E-2</c:v>
                </c:pt>
                <c:pt idx="4">
                  <c:v>7.9986744346441263E-2</c:v>
                </c:pt>
                <c:pt idx="5">
                  <c:v>6.5505500023063393E-2</c:v>
                </c:pt>
                <c:pt idx="6">
                  <c:v>1.5381449373792409E-2</c:v>
                </c:pt>
                <c:pt idx="7">
                  <c:v>1.1867146482292236E-2</c:v>
                </c:pt>
              </c:numCache>
            </c:numRef>
          </c:val>
        </c:ser>
        <c:dLbls>
          <c:dLblPos val="bestFit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2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/>
              <a:t>Динамика по каналам</a:t>
            </a:r>
            <a:r>
              <a:rPr lang="ru-RU" baseline="0"/>
              <a:t> продаж (млрд. руб.)</a:t>
            </a:r>
            <a:endParaRPr lang="ru-RU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'Диаграмма регионы'!$B$3</c:f>
              <c:strCache>
                <c:ptCount val="1"/>
                <c:pt idx="0">
                  <c:v>2015</c:v>
                </c:pt>
              </c:strCache>
            </c:strRef>
          </c:tx>
          <c:spPr>
            <a:solidFill>
              <a:schemeClr val="accent1">
                <a:tint val="77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5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'Диаграмма регионы'!$A$4:$A$11</c:f>
              <c:strCache>
                <c:ptCount val="8"/>
                <c:pt idx="0">
                  <c:v>Центральный</c:v>
                </c:pt>
                <c:pt idx="1">
                  <c:v>Северо-Западный</c:v>
                </c:pt>
                <c:pt idx="2">
                  <c:v>Приволжский</c:v>
                </c:pt>
                <c:pt idx="3">
                  <c:v>Сибирский</c:v>
                </c:pt>
                <c:pt idx="4">
                  <c:v>Уральский</c:v>
                </c:pt>
                <c:pt idx="5">
                  <c:v>Южный</c:v>
                </c:pt>
                <c:pt idx="6">
                  <c:v>Северо-Кавказский</c:v>
                </c:pt>
                <c:pt idx="7">
                  <c:v>Дальневосточный</c:v>
                </c:pt>
              </c:strCache>
            </c:strRef>
          </c:cat>
          <c:val>
            <c:numRef>
              <c:f>'Диаграмма регионы'!$B$4:$B$11</c:f>
              <c:numCache>
                <c:formatCode>#,##0.0</c:formatCode>
                <c:ptCount val="8"/>
                <c:pt idx="0">
                  <c:v>24.415355499919709</c:v>
                </c:pt>
                <c:pt idx="1">
                  <c:v>9.2047409603533339</c:v>
                </c:pt>
                <c:pt idx="2">
                  <c:v>5.0538221348642871</c:v>
                </c:pt>
                <c:pt idx="3">
                  <c:v>3.2360239911787203</c:v>
                </c:pt>
                <c:pt idx="4">
                  <c:v>3.8961661179767249</c:v>
                </c:pt>
                <c:pt idx="5">
                  <c:v>2.8981393017264625</c:v>
                </c:pt>
                <c:pt idx="6">
                  <c:v>0.82187759548587214</c:v>
                </c:pt>
                <c:pt idx="7">
                  <c:v>0.84531392633267943</c:v>
                </c:pt>
              </c:numCache>
            </c:numRef>
          </c:val>
        </c:ser>
        <c:ser>
          <c:idx val="1"/>
          <c:order val="1"/>
          <c:tx>
            <c:strRef>
              <c:f>'Диаграмма регионы'!$C$3</c:f>
              <c:strCache>
                <c:ptCount val="1"/>
                <c:pt idx="0">
                  <c:v>2016</c:v>
                </c:pt>
              </c:strCache>
            </c:strRef>
          </c:tx>
          <c:spPr>
            <a:solidFill>
              <a:schemeClr val="accent1">
                <a:shade val="76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5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'Диаграмма регионы'!$A$4:$A$11</c:f>
              <c:strCache>
                <c:ptCount val="8"/>
                <c:pt idx="0">
                  <c:v>Центральный</c:v>
                </c:pt>
                <c:pt idx="1">
                  <c:v>Северо-Западный</c:v>
                </c:pt>
                <c:pt idx="2">
                  <c:v>Приволжский</c:v>
                </c:pt>
                <c:pt idx="3">
                  <c:v>Сибирский</c:v>
                </c:pt>
                <c:pt idx="4">
                  <c:v>Уральский</c:v>
                </c:pt>
                <c:pt idx="5">
                  <c:v>Южный</c:v>
                </c:pt>
                <c:pt idx="6">
                  <c:v>Северо-Кавказский</c:v>
                </c:pt>
                <c:pt idx="7">
                  <c:v>Дальневосточный</c:v>
                </c:pt>
              </c:strCache>
            </c:strRef>
          </c:cat>
          <c:val>
            <c:numRef>
              <c:f>'Диаграмма регионы'!$C$4:$C$11</c:f>
              <c:numCache>
                <c:formatCode>#,##0.0</c:formatCode>
                <c:ptCount val="8"/>
                <c:pt idx="0">
                  <c:v>27.026353732927028</c:v>
                </c:pt>
                <c:pt idx="1">
                  <c:v>9.2371443951887393</c:v>
                </c:pt>
                <c:pt idx="2">
                  <c:v>5.3369738690459148</c:v>
                </c:pt>
                <c:pt idx="3">
                  <c:v>3.4675754736032776</c:v>
                </c:pt>
                <c:pt idx="4">
                  <c:v>4.3575780922394127</c:v>
                </c:pt>
                <c:pt idx="5">
                  <c:v>3.5686579589407836</c:v>
                </c:pt>
                <c:pt idx="6">
                  <c:v>0.83796218193133043</c:v>
                </c:pt>
                <c:pt idx="7">
                  <c:v>0.64650734257486264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axId val="190175344"/>
        <c:axId val="190175904"/>
      </c:barChart>
      <c:catAx>
        <c:axId val="190175344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90175904"/>
        <c:crosses val="autoZero"/>
        <c:auto val="1"/>
        <c:lblAlgn val="ctr"/>
        <c:lblOffset val="100"/>
        <c:noMultiLvlLbl val="0"/>
      </c:catAx>
      <c:valAx>
        <c:axId val="190175904"/>
        <c:scaling>
          <c:orientation val="minMax"/>
        </c:scaling>
        <c:delete val="0"/>
        <c:axPos val="t"/>
        <c:numFmt formatCode="#,##0.0" sourceLinked="1"/>
        <c:majorTickMark val="none"/>
        <c:minorTickMark val="none"/>
        <c:tickLblPos val="none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9017534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4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cap="none" spc="20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/>
              <a:t>Прирост конечных продаж книг 2016 г. к 2015 г. (%)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cap="none" spc="20" baseline="0">
              <a:solidFill>
                <a:schemeClr val="tx1">
                  <a:lumMod val="50000"/>
                  <a:lumOff val="50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'Диаграмма Кон.пр.'!$C$14</c:f>
              <c:strCache>
                <c:ptCount val="1"/>
                <c:pt idx="0">
                  <c:v>2016 к 2015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lumMod val="110000"/>
                    <a:satMod val="105000"/>
                    <a:tint val="67000"/>
                  </a:schemeClr>
                </a:gs>
                <a:gs pos="50000">
                  <a:schemeClr val="accent1">
                    <a:lumMod val="105000"/>
                    <a:satMod val="103000"/>
                    <a:tint val="73000"/>
                  </a:schemeClr>
                </a:gs>
                <a:gs pos="100000">
                  <a:schemeClr val="accent1">
                    <a:lumMod val="105000"/>
                    <a:satMod val="109000"/>
                    <a:tint val="81000"/>
                  </a:schemeClr>
                </a:gs>
              </a:gsLst>
              <a:lin ang="5400000" scaled="0"/>
            </a:gradFill>
            <a:ln w="9525" cap="flat" cmpd="sng" algn="ctr">
              <a:solidFill>
                <a:schemeClr val="accent1">
                  <a:shade val="95000"/>
                </a:schemeClr>
              </a:solidFill>
              <a:round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5B9BD5">
                  <a:lumMod val="60000"/>
                  <a:lumOff val="40000"/>
                </a:srgbClr>
              </a:solidFill>
              <a:ln w="9525" cap="flat" cmpd="sng" algn="ctr">
                <a:solidFill>
                  <a:schemeClr val="accent1">
                    <a:shade val="95000"/>
                  </a:schemeClr>
                </a:solidFill>
                <a:round/>
              </a:ln>
              <a:effectLst/>
            </c:spPr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1" i="0" u="none" strike="noStrike" kern="1200" baseline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'Диаграмма Кон.пр.'!$A$15:$A$19</c:f>
              <c:strCache>
                <c:ptCount val="5"/>
                <c:pt idx="0">
                  <c:v>Федеральные сети (Новый книжный, Буквоед) *</c:v>
                </c:pt>
                <c:pt idx="1">
                  <c:v>Лабиринт</c:v>
                </c:pt>
                <c:pt idx="2">
                  <c:v>Озон</c:v>
                </c:pt>
                <c:pt idx="3">
                  <c:v>Региональные книжные сети</c:v>
                </c:pt>
                <c:pt idx="4">
                  <c:v>Московские VIP</c:v>
                </c:pt>
              </c:strCache>
            </c:strRef>
          </c:cat>
          <c:val>
            <c:numRef>
              <c:f>'Диаграмма Кон.пр.'!$C$15:$C$19</c:f>
              <c:numCache>
                <c:formatCode>0%</c:formatCode>
                <c:ptCount val="5"/>
                <c:pt idx="0">
                  <c:v>0.28100000000000003</c:v>
                </c:pt>
                <c:pt idx="1">
                  <c:v>0.29299999999999998</c:v>
                </c:pt>
                <c:pt idx="2">
                  <c:v>5.5E-2</c:v>
                </c:pt>
                <c:pt idx="3">
                  <c:v>8.5000000000000006E-2</c:v>
                </c:pt>
                <c:pt idx="4">
                  <c:v>2E-3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overlap val="-24"/>
        <c:axId val="190726416"/>
        <c:axId val="190726976"/>
      </c:barChart>
      <c:catAx>
        <c:axId val="19072641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90726976"/>
        <c:crosses val="autoZero"/>
        <c:auto val="1"/>
        <c:lblAlgn val="ctr"/>
        <c:lblOffset val="100"/>
        <c:noMultiLvlLbl val="0"/>
      </c:catAx>
      <c:valAx>
        <c:axId val="190726976"/>
        <c:scaling>
          <c:orientation val="minMax"/>
        </c:scaling>
        <c:delete val="0"/>
        <c:axPos val="l"/>
        <c:numFmt formatCode="0%" sourceLinked="0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1" i="0" u="none" strike="noStrike" kern="1200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90726416"/>
        <c:crosses val="autoZero"/>
        <c:crossBetween val="between"/>
      </c:valAx>
      <c:spPr>
        <a:noFill/>
        <a:ln w="25400"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4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spPr>
            <a:solidFill>
              <a:srgbClr val="77A2D7"/>
            </a:solidFill>
            <a:ln>
              <a:noFill/>
            </a:ln>
          </c:spPr>
          <c:invertIfNegative val="0"/>
          <c:dPt>
            <c:idx val="1"/>
            <c:invertIfNegative val="0"/>
            <c:bubble3D val="0"/>
            <c:spPr>
              <a:pattFill prst="wdUpDiag">
                <a:fgClr>
                  <a:srgbClr val="77A2D7"/>
                </a:fgClr>
                <a:bgClr>
                  <a:schemeClr val="bg1"/>
                </a:bgClr>
              </a:pattFill>
              <a:ln>
                <a:noFill/>
              </a:ln>
            </c:spPr>
          </c:dPt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Лист1!$A$2:$A$3</c:f>
              <c:numCache>
                <c:formatCode>General</c:formatCode>
                <c:ptCount val="2"/>
                <c:pt idx="0">
                  <c:v>2014</c:v>
                </c:pt>
                <c:pt idx="1">
                  <c:v>2030</c:v>
                </c:pt>
              </c:numCache>
            </c:num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3</c:v>
                </c:pt>
                <c:pt idx="1">
                  <c:v>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27739136"/>
        <c:axId val="227739696"/>
      </c:barChart>
      <c:catAx>
        <c:axId val="22773913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ru-RU"/>
          </a:p>
        </c:txPr>
        <c:crossAx val="227739696"/>
        <c:crosses val="autoZero"/>
        <c:auto val="1"/>
        <c:lblAlgn val="ctr"/>
        <c:lblOffset val="100"/>
        <c:noMultiLvlLbl val="0"/>
      </c:catAx>
      <c:valAx>
        <c:axId val="227739696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one"/>
        <c:crossAx val="22773913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spPr>
            <a:pattFill prst="wdUpDiag">
              <a:fgClr>
                <a:srgbClr val="77A2D7"/>
              </a:fgClr>
              <a:bgClr>
                <a:schemeClr val="bg1"/>
              </a:bgClr>
            </a:pattFill>
            <a:ln>
              <a:noFill/>
            </a:ln>
          </c:spPr>
          <c:invertIfNegative val="0"/>
          <c:dPt>
            <c:idx val="0"/>
            <c:invertIfNegative val="0"/>
            <c:bubble3D val="0"/>
            <c:spPr>
              <a:solidFill>
                <a:srgbClr val="77A2D7"/>
              </a:solidFill>
              <a:ln>
                <a:noFill/>
              </a:ln>
            </c:spPr>
          </c:dPt>
          <c:dPt>
            <c:idx val="1"/>
            <c:invertIfNegative val="0"/>
            <c:bubble3D val="0"/>
          </c:dPt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Лист1!$A$2:$A$3</c:f>
              <c:numCache>
                <c:formatCode>General</c:formatCode>
                <c:ptCount val="2"/>
                <c:pt idx="0">
                  <c:v>2014</c:v>
                </c:pt>
                <c:pt idx="1">
                  <c:v>2030</c:v>
                </c:pt>
              </c:numCache>
            </c:num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14.5</c:v>
                </c:pt>
                <c:pt idx="1">
                  <c:v>38.200000000000003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27741936"/>
        <c:axId val="227742496"/>
      </c:barChart>
      <c:catAx>
        <c:axId val="22774193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ru-RU"/>
          </a:p>
        </c:txPr>
        <c:crossAx val="227742496"/>
        <c:crosses val="autoZero"/>
        <c:auto val="1"/>
        <c:lblAlgn val="ctr"/>
        <c:lblOffset val="100"/>
        <c:noMultiLvlLbl val="0"/>
      </c:catAx>
      <c:valAx>
        <c:axId val="227742496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one"/>
        <c:crossAx val="22774193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cap="none" spc="2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ru-RU">
                <a:solidFill>
                  <a:schemeClr val="tx1"/>
                </a:solidFill>
              </a:rPr>
              <a:t>Динамика</a:t>
            </a:r>
            <a:r>
              <a:rPr lang="ru-RU" baseline="0">
                <a:solidFill>
                  <a:schemeClr val="tx1"/>
                </a:solidFill>
              </a:rPr>
              <a:t> рынка электронных книг</a:t>
            </a:r>
            <a:endParaRPr lang="ru-RU">
              <a:solidFill>
                <a:schemeClr val="tx1"/>
              </a:solidFill>
            </a:endParaRP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cap="none" spc="2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'Диаграмма страны'!$D$17</c:f>
              <c:strCache>
                <c:ptCount val="1"/>
                <c:pt idx="0">
                  <c:v>2012</c:v>
                </c:pt>
              </c:strCache>
            </c:strRef>
          </c:tx>
          <c:spPr>
            <a:solidFill>
              <a:srgbClr val="4472C4">
                <a:lumMod val="20000"/>
                <a:lumOff val="80000"/>
              </a:srgbClr>
            </a:solidFill>
            <a:ln w="9525" cap="flat" cmpd="sng" algn="ctr">
              <a:solidFill>
                <a:schemeClr val="accent1">
                  <a:tint val="58000"/>
                  <a:shade val="95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'Диаграмма страны'!$A$18:$A$21</c:f>
              <c:strCache>
                <c:ptCount val="4"/>
                <c:pt idx="0">
                  <c:v>США</c:v>
                </c:pt>
                <c:pt idx="1">
                  <c:v>Франция</c:v>
                </c:pt>
                <c:pt idx="2">
                  <c:v>Великобритания</c:v>
                </c:pt>
                <c:pt idx="3">
                  <c:v>Германия</c:v>
                </c:pt>
              </c:strCache>
            </c:strRef>
          </c:cat>
          <c:val>
            <c:numRef>
              <c:f>'Диаграмма страны'!$D$18:$D$21</c:f>
              <c:numCache>
                <c:formatCode>0%</c:formatCode>
                <c:ptCount val="4"/>
                <c:pt idx="0">
                  <c:v>0.44238975817923176</c:v>
                </c:pt>
                <c:pt idx="1">
                  <c:v>0.42105263157894735</c:v>
                </c:pt>
                <c:pt idx="2">
                  <c:v>0.65600000000000003</c:v>
                </c:pt>
                <c:pt idx="3">
                  <c:v>1.74</c:v>
                </c:pt>
              </c:numCache>
            </c:numRef>
          </c:val>
        </c:ser>
        <c:ser>
          <c:idx val="1"/>
          <c:order val="1"/>
          <c:tx>
            <c:strRef>
              <c:f>'Диаграмма страны'!$E$17</c:f>
              <c:strCache>
                <c:ptCount val="1"/>
                <c:pt idx="0">
                  <c:v>2013</c:v>
                </c:pt>
              </c:strCache>
            </c:strRef>
          </c:tx>
          <c:spPr>
            <a:solidFill>
              <a:srgbClr val="4472C4">
                <a:lumMod val="40000"/>
                <a:lumOff val="60000"/>
              </a:srgbClr>
            </a:solidFill>
            <a:ln w="9525" cap="flat" cmpd="sng" algn="ctr">
              <a:solidFill>
                <a:schemeClr val="accent1">
                  <a:tint val="86000"/>
                  <a:shade val="95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'Диаграмма страны'!$A$18:$A$21</c:f>
              <c:strCache>
                <c:ptCount val="4"/>
                <c:pt idx="0">
                  <c:v>США</c:v>
                </c:pt>
                <c:pt idx="1">
                  <c:v>Франция</c:v>
                </c:pt>
                <c:pt idx="2">
                  <c:v>Великобритания</c:v>
                </c:pt>
                <c:pt idx="3">
                  <c:v>Германия</c:v>
                </c:pt>
              </c:strCache>
            </c:strRef>
          </c:cat>
          <c:val>
            <c:numRef>
              <c:f>'Диаграмма страны'!$E$18:$E$21</c:f>
              <c:numCache>
                <c:formatCode>0%</c:formatCode>
                <c:ptCount val="4"/>
                <c:pt idx="0">
                  <c:v>1.9066403681788247E-2</c:v>
                </c:pt>
                <c:pt idx="1">
                  <c:v>0.29629629629629628</c:v>
                </c:pt>
                <c:pt idx="2">
                  <c:v>0.192</c:v>
                </c:pt>
                <c:pt idx="3">
                  <c:v>0.6</c:v>
                </c:pt>
              </c:numCache>
            </c:numRef>
          </c:val>
        </c:ser>
        <c:ser>
          <c:idx val="2"/>
          <c:order val="2"/>
          <c:tx>
            <c:strRef>
              <c:f>'Диаграмма страны'!$F$17</c:f>
              <c:strCache>
                <c:ptCount val="1"/>
                <c:pt idx="0">
                  <c:v>2014</c:v>
                </c:pt>
              </c:strCache>
            </c:strRef>
          </c:tx>
          <c:spPr>
            <a:solidFill>
              <a:srgbClr val="4472C4">
                <a:lumMod val="60000"/>
                <a:lumOff val="40000"/>
              </a:srgbClr>
            </a:solidFill>
            <a:ln w="9525" cap="flat" cmpd="sng" algn="ctr">
              <a:solidFill>
                <a:schemeClr val="accent1">
                  <a:shade val="86000"/>
                  <a:shade val="95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'Диаграмма страны'!$A$18:$A$21</c:f>
              <c:strCache>
                <c:ptCount val="4"/>
                <c:pt idx="0">
                  <c:v>США</c:v>
                </c:pt>
                <c:pt idx="1">
                  <c:v>Франция</c:v>
                </c:pt>
                <c:pt idx="2">
                  <c:v>Великобритания</c:v>
                </c:pt>
                <c:pt idx="3">
                  <c:v>Германия</c:v>
                </c:pt>
              </c:strCache>
            </c:strRef>
          </c:cat>
          <c:val>
            <c:numRef>
              <c:f>'Диаграмма страны'!$F$18:$F$21</c:f>
              <c:numCache>
                <c:formatCode>0%</c:formatCode>
                <c:ptCount val="4"/>
                <c:pt idx="0">
                  <c:v>8.7096774193548443E-2</c:v>
                </c:pt>
                <c:pt idx="1">
                  <c:v>0.53300000000000003</c:v>
                </c:pt>
                <c:pt idx="2">
                  <c:v>0.11</c:v>
                </c:pt>
                <c:pt idx="3">
                  <c:v>7.5999999999999998E-2</c:v>
                </c:pt>
              </c:numCache>
            </c:numRef>
          </c:val>
        </c:ser>
        <c:ser>
          <c:idx val="3"/>
          <c:order val="3"/>
          <c:tx>
            <c:strRef>
              <c:f>'Диаграмма страны'!$G$17</c:f>
              <c:strCache>
                <c:ptCount val="1"/>
                <c:pt idx="0">
                  <c:v>2015</c:v>
                </c:pt>
              </c:strCache>
            </c:strRef>
          </c:tx>
          <c:spPr>
            <a:solidFill>
              <a:srgbClr val="4472C4">
                <a:lumMod val="75000"/>
              </a:srgbClr>
            </a:solidFill>
            <a:ln w="9525" cap="flat" cmpd="sng" algn="ctr">
              <a:solidFill>
                <a:schemeClr val="accent1">
                  <a:shade val="58000"/>
                  <a:shade val="95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'Диаграмма страны'!$A$18:$A$21</c:f>
              <c:strCache>
                <c:ptCount val="4"/>
                <c:pt idx="0">
                  <c:v>США</c:v>
                </c:pt>
                <c:pt idx="1">
                  <c:v>Франция</c:v>
                </c:pt>
                <c:pt idx="2">
                  <c:v>Великобритания</c:v>
                </c:pt>
                <c:pt idx="3">
                  <c:v>Германия</c:v>
                </c:pt>
              </c:strCache>
            </c:strRef>
          </c:cat>
          <c:val>
            <c:numRef>
              <c:f>'Диаграмма страны'!$G$18:$G$21</c:f>
              <c:numCache>
                <c:formatCode>General</c:formatCode>
                <c:ptCount val="4"/>
                <c:pt idx="0" formatCode="0%">
                  <c:v>-0.123</c:v>
                </c:pt>
                <c:pt idx="2" formatCode="0%">
                  <c:v>-2.4E-2</c:v>
                </c:pt>
                <c:pt idx="3" formatCode="0%">
                  <c:v>4.7E-2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24"/>
        <c:axId val="154950592"/>
        <c:axId val="154951152"/>
      </c:barChart>
      <c:catAx>
        <c:axId val="15495059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high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54951152"/>
        <c:crosses val="autoZero"/>
        <c:auto val="1"/>
        <c:lblAlgn val="ctr"/>
        <c:lblOffset val="100"/>
        <c:noMultiLvlLbl val="0"/>
      </c:catAx>
      <c:valAx>
        <c:axId val="154951152"/>
        <c:scaling>
          <c:orientation val="minMax"/>
        </c:scaling>
        <c:delete val="1"/>
        <c:axPos val="l"/>
        <c:numFmt formatCode="0%" sourceLinked="1"/>
        <c:majorTickMark val="none"/>
        <c:minorTickMark val="none"/>
        <c:tickLblPos val="nextTo"/>
        <c:crossAx val="154950592"/>
        <c:crosses val="autoZero"/>
        <c:crossBetween val="between"/>
      </c:valAx>
      <c:spPr>
        <a:noFill/>
        <a:ln w="25400"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4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cap="none" spc="2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ru-RU">
                <a:solidFill>
                  <a:schemeClr val="tx1"/>
                </a:solidFill>
              </a:rPr>
              <a:t>Доля рынка электронных книг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cap="none" spc="2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'Диаграмма страны'!$D$17</c:f>
              <c:strCache>
                <c:ptCount val="1"/>
                <c:pt idx="0">
                  <c:v>2012</c:v>
                </c:pt>
              </c:strCache>
            </c:strRef>
          </c:tx>
          <c:spPr>
            <a:solidFill>
              <a:srgbClr val="4472C4">
                <a:lumMod val="20000"/>
                <a:lumOff val="80000"/>
              </a:srgbClr>
            </a:solidFill>
            <a:ln w="9525" cap="flat" cmpd="sng" algn="ctr">
              <a:solidFill>
                <a:schemeClr val="accent1">
                  <a:tint val="58000"/>
                  <a:shade val="95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'Диаграмма страны'!$A$26:$A$29</c:f>
              <c:strCache>
                <c:ptCount val="4"/>
                <c:pt idx="0">
                  <c:v>США</c:v>
                </c:pt>
                <c:pt idx="1">
                  <c:v>Франция</c:v>
                </c:pt>
                <c:pt idx="2">
                  <c:v>Великобритания</c:v>
                </c:pt>
                <c:pt idx="3">
                  <c:v>Германия</c:v>
                </c:pt>
              </c:strCache>
            </c:strRef>
          </c:cat>
          <c:val>
            <c:numRef>
              <c:f>'Диаграмма страны'!$D$26:$D$29</c:f>
              <c:numCache>
                <c:formatCode>0%</c:formatCode>
                <c:ptCount val="4"/>
                <c:pt idx="0">
                  <c:v>0.19400000000000001</c:v>
                </c:pt>
                <c:pt idx="1">
                  <c:v>3.1E-2</c:v>
                </c:pt>
                <c:pt idx="2">
                  <c:v>0.12103507399589288</c:v>
                </c:pt>
                <c:pt idx="3">
                  <c:v>2.3E-2</c:v>
                </c:pt>
              </c:numCache>
            </c:numRef>
          </c:val>
        </c:ser>
        <c:ser>
          <c:idx val="1"/>
          <c:order val="1"/>
          <c:tx>
            <c:strRef>
              <c:f>'Диаграмма страны'!$E$17</c:f>
              <c:strCache>
                <c:ptCount val="1"/>
                <c:pt idx="0">
                  <c:v>2013</c:v>
                </c:pt>
              </c:strCache>
            </c:strRef>
          </c:tx>
          <c:spPr>
            <a:solidFill>
              <a:srgbClr val="4472C4">
                <a:lumMod val="40000"/>
                <a:lumOff val="60000"/>
              </a:srgbClr>
            </a:solidFill>
            <a:ln w="9525" cap="flat" cmpd="sng" algn="ctr">
              <a:solidFill>
                <a:schemeClr val="accent1">
                  <a:tint val="86000"/>
                  <a:shade val="95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'Диаграмма страны'!$A$26:$A$29</c:f>
              <c:strCache>
                <c:ptCount val="4"/>
                <c:pt idx="0">
                  <c:v>США</c:v>
                </c:pt>
                <c:pt idx="1">
                  <c:v>Франция</c:v>
                </c:pt>
                <c:pt idx="2">
                  <c:v>Великобритания</c:v>
                </c:pt>
                <c:pt idx="3">
                  <c:v>Германия</c:v>
                </c:pt>
              </c:strCache>
            </c:strRef>
          </c:cat>
          <c:val>
            <c:numRef>
              <c:f>'Диаграмма страны'!$E$26:$E$29</c:f>
              <c:numCache>
                <c:formatCode>0%</c:formatCode>
                <c:ptCount val="4"/>
                <c:pt idx="0">
                  <c:v>0.20899999999999999</c:v>
                </c:pt>
                <c:pt idx="1">
                  <c:v>4.1000000000000002E-2</c:v>
                </c:pt>
                <c:pt idx="2">
                  <c:v>0.14758977285643227</c:v>
                </c:pt>
                <c:pt idx="3">
                  <c:v>0.04</c:v>
                </c:pt>
              </c:numCache>
            </c:numRef>
          </c:val>
        </c:ser>
        <c:ser>
          <c:idx val="2"/>
          <c:order val="2"/>
          <c:tx>
            <c:strRef>
              <c:f>'Диаграмма страны'!$F$17</c:f>
              <c:strCache>
                <c:ptCount val="1"/>
                <c:pt idx="0">
                  <c:v>2014</c:v>
                </c:pt>
              </c:strCache>
            </c:strRef>
          </c:tx>
          <c:spPr>
            <a:solidFill>
              <a:srgbClr val="4472C4">
                <a:lumMod val="60000"/>
                <a:lumOff val="40000"/>
              </a:srgbClr>
            </a:solidFill>
            <a:ln w="9525" cap="flat" cmpd="sng" algn="ctr">
              <a:solidFill>
                <a:schemeClr val="accent1">
                  <a:shade val="86000"/>
                  <a:shade val="95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'Диаграмма страны'!$A$26:$A$29</c:f>
              <c:strCache>
                <c:ptCount val="4"/>
                <c:pt idx="0">
                  <c:v>США</c:v>
                </c:pt>
                <c:pt idx="1">
                  <c:v>Франция</c:v>
                </c:pt>
                <c:pt idx="2">
                  <c:v>Великобритания</c:v>
                </c:pt>
                <c:pt idx="3">
                  <c:v>Германия</c:v>
                </c:pt>
              </c:strCache>
            </c:strRef>
          </c:cat>
          <c:val>
            <c:numRef>
              <c:f>'Диаграмма страны'!$F$26:$F$29</c:f>
              <c:numCache>
                <c:formatCode>0%</c:formatCode>
                <c:ptCount val="4"/>
                <c:pt idx="0">
                  <c:v>0.218</c:v>
                </c:pt>
                <c:pt idx="1">
                  <c:v>6.4000000000000001E-2</c:v>
                </c:pt>
                <c:pt idx="2">
                  <c:v>0.16826441144036944</c:v>
                </c:pt>
                <c:pt idx="3">
                  <c:v>4.2999999999999997E-2</c:v>
                </c:pt>
              </c:numCache>
            </c:numRef>
          </c:val>
        </c:ser>
        <c:ser>
          <c:idx val="3"/>
          <c:order val="3"/>
          <c:tx>
            <c:strRef>
              <c:f>'Диаграмма страны'!$G$17</c:f>
              <c:strCache>
                <c:ptCount val="1"/>
                <c:pt idx="0">
                  <c:v>2015</c:v>
                </c:pt>
              </c:strCache>
            </c:strRef>
          </c:tx>
          <c:spPr>
            <a:solidFill>
              <a:srgbClr val="4472C4">
                <a:lumMod val="75000"/>
              </a:srgbClr>
            </a:solidFill>
            <a:ln w="9525" cap="flat" cmpd="sng" algn="ctr">
              <a:solidFill>
                <a:schemeClr val="accent1">
                  <a:shade val="58000"/>
                  <a:shade val="95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'Диаграмма страны'!$A$26:$A$29</c:f>
              <c:strCache>
                <c:ptCount val="4"/>
                <c:pt idx="0">
                  <c:v>США</c:v>
                </c:pt>
                <c:pt idx="1">
                  <c:v>Франция</c:v>
                </c:pt>
                <c:pt idx="2">
                  <c:v>Великобритания</c:v>
                </c:pt>
                <c:pt idx="3">
                  <c:v>Германия</c:v>
                </c:pt>
              </c:strCache>
            </c:strRef>
          </c:cat>
          <c:val>
            <c:numRef>
              <c:f>'Диаграмма страны'!$G$26:$G$29</c:f>
              <c:numCache>
                <c:formatCode>General</c:formatCode>
                <c:ptCount val="4"/>
                <c:pt idx="2" formatCode="0%">
                  <c:v>0.15</c:v>
                </c:pt>
                <c:pt idx="3" formatCode="0%">
                  <c:v>4.4999999999999998E-2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24"/>
        <c:axId val="189135744"/>
        <c:axId val="189136304"/>
      </c:barChart>
      <c:catAx>
        <c:axId val="18913574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one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89136304"/>
        <c:crosses val="autoZero"/>
        <c:auto val="1"/>
        <c:lblAlgn val="ctr"/>
        <c:lblOffset val="100"/>
        <c:noMultiLvlLbl val="0"/>
      </c:catAx>
      <c:valAx>
        <c:axId val="189136304"/>
        <c:scaling>
          <c:orientation val="minMax"/>
        </c:scaling>
        <c:delete val="1"/>
        <c:axPos val="l"/>
        <c:numFmt formatCode="0%" sourceLinked="1"/>
        <c:majorTickMark val="none"/>
        <c:minorTickMark val="none"/>
        <c:tickLblPos val="nextTo"/>
        <c:crossAx val="189135744"/>
        <c:crosses val="autoZero"/>
        <c:crossBetween val="between"/>
      </c:valAx>
      <c:spPr>
        <a:noFill/>
        <a:ln w="25400"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4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cap="none" spc="2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'Диаграмма рынок'!$B$3</c:f>
              <c:strCache>
                <c:ptCount val="1"/>
                <c:pt idx="0">
                  <c:v>Книжный рынок РФ (млрд руб.)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lumMod val="110000"/>
                    <a:satMod val="105000"/>
                    <a:tint val="67000"/>
                  </a:schemeClr>
                </a:gs>
                <a:gs pos="50000">
                  <a:schemeClr val="accent1">
                    <a:lumMod val="105000"/>
                    <a:satMod val="103000"/>
                    <a:tint val="73000"/>
                  </a:schemeClr>
                </a:gs>
                <a:gs pos="100000">
                  <a:schemeClr val="accent1">
                    <a:lumMod val="105000"/>
                    <a:satMod val="109000"/>
                    <a:tint val="81000"/>
                  </a:schemeClr>
                </a:gs>
              </a:gsLst>
              <a:lin ang="5400000" scaled="0"/>
            </a:gradFill>
            <a:ln w="9525" cap="flat" cmpd="sng" algn="ctr">
              <a:solidFill>
                <a:schemeClr val="accent1">
                  <a:shade val="95000"/>
                </a:schemeClr>
              </a:solidFill>
              <a:round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accent5">
                  <a:lumMod val="60000"/>
                  <a:lumOff val="40000"/>
                </a:schemeClr>
              </a:solidFill>
              <a:ln w="9525" cap="flat" cmpd="sng" algn="ctr">
                <a:solidFill>
                  <a:schemeClr val="accent1">
                    <a:shade val="95000"/>
                  </a:schemeClr>
                </a:solidFill>
                <a:round/>
              </a:ln>
              <a:effectLst/>
            </c:spPr>
          </c:dPt>
          <c:dPt>
            <c:idx val="1"/>
            <c:invertIfNegative val="0"/>
            <c:bubble3D val="0"/>
            <c:spPr>
              <a:solidFill>
                <a:schemeClr val="accent5">
                  <a:lumMod val="60000"/>
                  <a:lumOff val="40000"/>
                </a:schemeClr>
              </a:solidFill>
              <a:ln w="9525" cap="flat" cmpd="sng" algn="ctr">
                <a:solidFill>
                  <a:schemeClr val="accent1">
                    <a:shade val="95000"/>
                  </a:schemeClr>
                </a:solidFill>
                <a:round/>
              </a:ln>
              <a:effectLst/>
            </c:spPr>
          </c:dPt>
          <c:dPt>
            <c:idx val="2"/>
            <c:invertIfNegative val="0"/>
            <c:bubble3D val="0"/>
            <c:spPr>
              <a:solidFill>
                <a:schemeClr val="accent5">
                  <a:lumMod val="60000"/>
                  <a:lumOff val="40000"/>
                </a:schemeClr>
              </a:solidFill>
              <a:ln w="9525" cap="flat" cmpd="sng" algn="ctr">
                <a:solidFill>
                  <a:schemeClr val="accent1">
                    <a:shade val="95000"/>
                  </a:schemeClr>
                </a:solidFill>
                <a:round/>
              </a:ln>
              <a:effectLst/>
            </c:spPr>
          </c:dPt>
          <c:dPt>
            <c:idx val="3"/>
            <c:invertIfNegative val="0"/>
            <c:bubble3D val="0"/>
            <c:spPr>
              <a:pattFill prst="wdUpDiag">
                <a:fgClr>
                  <a:schemeClr val="accent5">
                    <a:lumMod val="60000"/>
                    <a:lumOff val="40000"/>
                  </a:schemeClr>
                </a:fgClr>
                <a:bgClr>
                  <a:schemeClr val="bg1"/>
                </a:bgClr>
              </a:pattFill>
              <a:ln w="9525" cap="flat" cmpd="sng" algn="ctr">
                <a:solidFill>
                  <a:schemeClr val="accent1">
                    <a:shade val="95000"/>
                  </a:schemeClr>
                </a:solidFill>
                <a:round/>
              </a:ln>
              <a:effectLst/>
            </c:spPr>
          </c:dPt>
          <c:dPt>
            <c:idx val="4"/>
            <c:invertIfNegative val="0"/>
            <c:bubble3D val="0"/>
            <c:spPr>
              <a:pattFill prst="wdUpDiag">
                <a:fgClr>
                  <a:schemeClr val="accent5">
                    <a:lumMod val="60000"/>
                    <a:lumOff val="40000"/>
                  </a:schemeClr>
                </a:fgClr>
                <a:bgClr>
                  <a:schemeClr val="bg1"/>
                </a:bgClr>
              </a:pattFill>
              <a:ln w="9525" cap="flat" cmpd="sng" algn="ctr">
                <a:solidFill>
                  <a:schemeClr val="accent1">
                    <a:shade val="95000"/>
                  </a:schemeClr>
                </a:solidFill>
                <a:round/>
              </a:ln>
              <a:effectLst/>
            </c:spPr>
          </c:dPt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'Диаграмма рынок'!$A$5:$A$9</c:f>
              <c:numCache>
                <c:formatCode>General</c:formatCode>
                <c:ptCount val="5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</c:numCache>
            </c:numRef>
          </c:cat>
          <c:val>
            <c:numRef>
              <c:f>'Диаграмма рынок'!$B$5:$B$9</c:f>
              <c:numCache>
                <c:formatCode>#,##0.00</c:formatCode>
                <c:ptCount val="5"/>
                <c:pt idx="0">
                  <c:v>64.409747531626905</c:v>
                </c:pt>
                <c:pt idx="1">
                  <c:v>62.913471217760218</c:v>
                </c:pt>
                <c:pt idx="2">
                  <c:v>65.137939527837787</c:v>
                </c:pt>
                <c:pt idx="3">
                  <c:v>69.709033046451424</c:v>
                </c:pt>
                <c:pt idx="4">
                  <c:v>73.10935495525915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overlap val="-24"/>
        <c:axId val="188719184"/>
        <c:axId val="188719744"/>
      </c:barChart>
      <c:catAx>
        <c:axId val="18871918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88719744"/>
        <c:crosses val="autoZero"/>
        <c:auto val="1"/>
        <c:lblAlgn val="ctr"/>
        <c:lblOffset val="100"/>
        <c:noMultiLvlLbl val="0"/>
      </c:catAx>
      <c:valAx>
        <c:axId val="18871974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8871918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4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cap="none" spc="2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ru-RU" dirty="0">
                <a:solidFill>
                  <a:schemeClr val="tx1"/>
                </a:solidFill>
              </a:rPr>
              <a:t>Книжный рынок </a:t>
            </a:r>
            <a:r>
              <a:rPr lang="ru-RU" dirty="0" smtClean="0">
                <a:solidFill>
                  <a:schemeClr val="tx1"/>
                </a:solidFill>
              </a:rPr>
              <a:t>РФ </a:t>
            </a:r>
            <a:r>
              <a:rPr lang="ru-RU" dirty="0">
                <a:solidFill>
                  <a:schemeClr val="tx1"/>
                </a:solidFill>
              </a:rPr>
              <a:t>(млн. экз.)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cap="none" spc="2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'Диаграмма рынок'!$B$3</c:f>
              <c:strCache>
                <c:ptCount val="1"/>
                <c:pt idx="0">
                  <c:v>Книжный рынок РФ (млрд руб.)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lumMod val="110000"/>
                    <a:satMod val="105000"/>
                    <a:tint val="67000"/>
                  </a:schemeClr>
                </a:gs>
                <a:gs pos="50000">
                  <a:schemeClr val="accent1">
                    <a:lumMod val="105000"/>
                    <a:satMod val="103000"/>
                    <a:tint val="73000"/>
                  </a:schemeClr>
                </a:gs>
                <a:gs pos="100000">
                  <a:schemeClr val="accent1">
                    <a:lumMod val="105000"/>
                    <a:satMod val="109000"/>
                    <a:tint val="81000"/>
                  </a:schemeClr>
                </a:gs>
              </a:gsLst>
              <a:lin ang="5400000" scaled="0"/>
            </a:gradFill>
            <a:ln w="9525" cap="flat" cmpd="sng" algn="ctr">
              <a:noFill/>
              <a:round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77A2D7"/>
              </a:solidFill>
              <a:ln w="9525" cap="flat" cmpd="sng" algn="ctr">
                <a:noFill/>
                <a:round/>
              </a:ln>
              <a:effectLst/>
            </c:spPr>
          </c:dPt>
          <c:dPt>
            <c:idx val="1"/>
            <c:invertIfNegative val="0"/>
            <c:bubble3D val="0"/>
            <c:spPr>
              <a:solidFill>
                <a:srgbClr val="77A2D7"/>
              </a:solidFill>
              <a:ln w="9525" cap="flat" cmpd="sng" algn="ctr">
                <a:noFill/>
                <a:round/>
              </a:ln>
              <a:effectLst/>
            </c:spPr>
          </c:dPt>
          <c:dPt>
            <c:idx val="2"/>
            <c:invertIfNegative val="0"/>
            <c:bubble3D val="0"/>
            <c:spPr>
              <a:solidFill>
                <a:srgbClr val="77A2D7"/>
              </a:solidFill>
              <a:ln w="9525" cap="flat" cmpd="sng" algn="ctr">
                <a:noFill/>
                <a:round/>
              </a:ln>
              <a:effectLst/>
            </c:spPr>
          </c:dPt>
          <c:dPt>
            <c:idx val="3"/>
            <c:invertIfNegative val="0"/>
            <c:bubble3D val="0"/>
            <c:spPr>
              <a:pattFill prst="wdUpDiag">
                <a:fgClr>
                  <a:srgbClr val="77A2D7"/>
                </a:fgClr>
                <a:bgClr>
                  <a:sysClr val="window" lastClr="FFFFFF"/>
                </a:bgClr>
              </a:pattFill>
              <a:ln w="9525" cap="flat" cmpd="sng" algn="ctr">
                <a:noFill/>
                <a:round/>
              </a:ln>
              <a:effectLst/>
            </c:spPr>
          </c:dPt>
          <c:dPt>
            <c:idx val="4"/>
            <c:invertIfNegative val="0"/>
            <c:bubble3D val="0"/>
            <c:spPr>
              <a:pattFill prst="wdUpDiag">
                <a:fgClr>
                  <a:srgbClr val="77A2D7"/>
                </a:fgClr>
                <a:bgClr>
                  <a:sysClr val="window" lastClr="FFFFFF"/>
                </a:bgClr>
              </a:pattFill>
              <a:ln w="9525" cap="flat" cmpd="sng" algn="ctr">
                <a:noFill/>
                <a:round/>
              </a:ln>
              <a:effectLst/>
            </c:spPr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'Диаграмма рынок'!$A$24:$A$28</c:f>
              <c:numCache>
                <c:formatCode>General</c:formatCode>
                <c:ptCount val="5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</c:numCache>
            </c:numRef>
          </c:cat>
          <c:val>
            <c:numRef>
              <c:f>'Диаграмма рынок'!$B$24:$B$28</c:f>
              <c:numCache>
                <c:formatCode>0</c:formatCode>
                <c:ptCount val="5"/>
                <c:pt idx="0">
                  <c:v>391.00153347315432</c:v>
                </c:pt>
                <c:pt idx="1">
                  <c:v>333.0696742705278</c:v>
                </c:pt>
                <c:pt idx="2">
                  <c:v>297.95246134579065</c:v>
                </c:pt>
                <c:pt idx="3">
                  <c:v>296.8741079077451</c:v>
                </c:pt>
                <c:pt idx="4">
                  <c:v>296.88845614395728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overlap val="-24"/>
        <c:axId val="189012864"/>
        <c:axId val="189013424"/>
      </c:barChart>
      <c:catAx>
        <c:axId val="18901286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89013424"/>
        <c:crosses val="autoZero"/>
        <c:auto val="1"/>
        <c:lblAlgn val="ctr"/>
        <c:lblOffset val="100"/>
        <c:noMultiLvlLbl val="0"/>
      </c:catAx>
      <c:valAx>
        <c:axId val="18901342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8901286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4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ru-RU" dirty="0">
                <a:solidFill>
                  <a:schemeClr val="tx1"/>
                </a:solidFill>
              </a:rPr>
              <a:t>Драйверы </a:t>
            </a:r>
            <a:r>
              <a:rPr lang="ru-RU" dirty="0" smtClean="0">
                <a:solidFill>
                  <a:schemeClr val="tx1"/>
                </a:solidFill>
              </a:rPr>
              <a:t>роста в натуральном выражении, </a:t>
            </a:r>
            <a:r>
              <a:rPr lang="ru-RU" dirty="0">
                <a:solidFill>
                  <a:schemeClr val="tx1"/>
                </a:solidFill>
              </a:rPr>
              <a:t>2016 </a:t>
            </a:r>
            <a:r>
              <a:rPr lang="en-US" dirty="0">
                <a:solidFill>
                  <a:schemeClr val="tx1"/>
                </a:solidFill>
              </a:rPr>
              <a:t>vs 201</a:t>
            </a:r>
            <a:r>
              <a:rPr lang="ru-RU" dirty="0">
                <a:solidFill>
                  <a:schemeClr val="tx1"/>
                </a:solidFill>
              </a:rPr>
              <a:t>5</a:t>
            </a:r>
            <a:endParaRPr lang="en-US" dirty="0">
              <a:solidFill>
                <a:schemeClr val="tx1"/>
              </a:solidFill>
            </a:endParaRP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spPr>
            <a:solidFill>
              <a:schemeClr val="accent5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'Факторы роста, шт.'!$L$2:$L$4</c:f>
              <c:strCache>
                <c:ptCount val="3"/>
                <c:pt idx="0">
                  <c:v>Бюджет</c:v>
                </c:pt>
                <c:pt idx="1">
                  <c:v>Коммерческий рынок</c:v>
                </c:pt>
                <c:pt idx="2">
                  <c:v>Электронные книги</c:v>
                </c:pt>
              </c:strCache>
            </c:strRef>
          </c:cat>
          <c:val>
            <c:numRef>
              <c:f>'Факторы роста, шт.'!$N$2:$N$4</c:f>
              <c:numCache>
                <c:formatCode>0%</c:formatCode>
                <c:ptCount val="3"/>
                <c:pt idx="0">
                  <c:v>1.4058635978914324E-2</c:v>
                </c:pt>
                <c:pt idx="1">
                  <c:v>-2.869432151009399E-2</c:v>
                </c:pt>
                <c:pt idx="2">
                  <c:v>0.57083346330536044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189015664"/>
        <c:axId val="189016224"/>
      </c:barChart>
      <c:catAx>
        <c:axId val="18901566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low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89016224"/>
        <c:crosses val="autoZero"/>
        <c:auto val="1"/>
        <c:lblAlgn val="ctr"/>
        <c:lblOffset val="100"/>
        <c:noMultiLvlLbl val="0"/>
      </c:catAx>
      <c:valAx>
        <c:axId val="189016224"/>
        <c:scaling>
          <c:orientation val="minMax"/>
        </c:scaling>
        <c:delete val="0"/>
        <c:axPos val="b"/>
        <c:numFmt formatCode="0%" sourceLinked="1"/>
        <c:majorTickMark val="none"/>
        <c:minorTickMark val="none"/>
        <c:tickLblPos val="none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8901566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4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dirty="0"/>
              <a:t>Драйверы </a:t>
            </a:r>
            <a:r>
              <a:rPr lang="ru-RU" dirty="0" smtClean="0"/>
              <a:t>роста в рублёвом выражении, </a:t>
            </a:r>
            <a:r>
              <a:rPr lang="ru-RU" dirty="0"/>
              <a:t>2016 </a:t>
            </a:r>
            <a:r>
              <a:rPr lang="en-US" dirty="0"/>
              <a:t>vs 201</a:t>
            </a:r>
            <a:r>
              <a:rPr lang="ru-RU" dirty="0"/>
              <a:t>5</a:t>
            </a:r>
            <a:endParaRPr lang="en-US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spPr>
            <a:solidFill>
              <a:schemeClr val="accent5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'Факторы роста, руб.'!$L$2:$L$4</c:f>
              <c:strCache>
                <c:ptCount val="3"/>
                <c:pt idx="0">
                  <c:v>Бюджет</c:v>
                </c:pt>
                <c:pt idx="1">
                  <c:v>Коммерческий рынок</c:v>
                </c:pt>
                <c:pt idx="2">
                  <c:v>Электронные книги</c:v>
                </c:pt>
              </c:strCache>
            </c:strRef>
          </c:cat>
          <c:val>
            <c:numRef>
              <c:f>'Факторы роста, руб.'!$N$2:$N$4</c:f>
              <c:numCache>
                <c:formatCode>0%</c:formatCode>
                <c:ptCount val="3"/>
                <c:pt idx="0">
                  <c:v>6.9581855087589517E-2</c:v>
                </c:pt>
                <c:pt idx="1">
                  <c:v>5.1496482088992046E-2</c:v>
                </c:pt>
                <c:pt idx="2">
                  <c:v>0.61764705882352944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189018464"/>
        <c:axId val="189019024"/>
      </c:barChart>
      <c:catAx>
        <c:axId val="18901846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one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89019024"/>
        <c:crosses val="autoZero"/>
        <c:auto val="1"/>
        <c:lblAlgn val="ctr"/>
        <c:lblOffset val="100"/>
        <c:noMultiLvlLbl val="0"/>
      </c:catAx>
      <c:valAx>
        <c:axId val="189019024"/>
        <c:scaling>
          <c:orientation val="minMax"/>
        </c:scaling>
        <c:delete val="0"/>
        <c:axPos val="b"/>
        <c:numFmt formatCode="0%" sourceLinked="1"/>
        <c:majorTickMark val="none"/>
        <c:minorTickMark val="none"/>
        <c:tickLblPos val="none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8901846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4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dirty="0"/>
              <a:t>Динамика </a:t>
            </a:r>
            <a:r>
              <a:rPr lang="ru-RU" dirty="0" smtClean="0"/>
              <a:t>рублёвых продаж </a:t>
            </a:r>
            <a:r>
              <a:rPr lang="ru-RU" dirty="0"/>
              <a:t>электронных</a:t>
            </a:r>
            <a:r>
              <a:rPr lang="ru-RU" baseline="0" dirty="0"/>
              <a:t> </a:t>
            </a:r>
            <a:r>
              <a:rPr lang="ru-RU" baseline="0" dirty="0" smtClean="0"/>
              <a:t>книг (млрд. руб.)</a:t>
            </a:r>
            <a:endParaRPr lang="ru-RU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'Диаграмма рынок'!$B$70</c:f>
              <c:strCache>
                <c:ptCount val="1"/>
                <c:pt idx="0">
                  <c:v>Электронные книги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circle"/>
            <c:size val="10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dPt>
            <c:idx val="3"/>
            <c:marker>
              <c:symbol val="circle"/>
              <c:size val="10"/>
              <c:spPr>
                <a:noFill/>
                <a:ln w="9525">
                  <a:solidFill>
                    <a:schemeClr val="accent2"/>
                  </a:solidFill>
                </a:ln>
                <a:effectLst/>
              </c:spPr>
            </c:marker>
            <c:bubble3D val="0"/>
          </c:dPt>
          <c:dPt>
            <c:idx val="4"/>
            <c:marker>
              <c:symbol val="circle"/>
              <c:size val="10"/>
              <c:spPr>
                <a:noFill/>
                <a:ln w="9525">
                  <a:solidFill>
                    <a:schemeClr val="accent2"/>
                  </a:solidFill>
                </a:ln>
                <a:effectLst/>
              </c:spPr>
            </c:marker>
            <c:bubble3D val="0"/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'Диаграмма рынок'!$A$71:$A$75</c:f>
              <c:numCache>
                <c:formatCode>General</c:formatCode>
                <c:ptCount val="5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</c:numCache>
            </c:numRef>
          </c:cat>
          <c:val>
            <c:numRef>
              <c:f>'Диаграмма рынок'!$B$71:$B$75</c:f>
              <c:numCache>
                <c:formatCode>#,##0.0</c:formatCode>
                <c:ptCount val="5"/>
                <c:pt idx="0">
                  <c:v>0.5</c:v>
                </c:pt>
                <c:pt idx="1">
                  <c:v>0.95</c:v>
                </c:pt>
                <c:pt idx="2">
                  <c:v>1.7</c:v>
                </c:pt>
                <c:pt idx="3">
                  <c:v>2.75</c:v>
                </c:pt>
                <c:pt idx="4">
                  <c:v>4.0999999999999996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89459008"/>
        <c:axId val="189459568"/>
      </c:lineChart>
      <c:catAx>
        <c:axId val="1894590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89459568"/>
        <c:crosses val="autoZero"/>
        <c:auto val="1"/>
        <c:lblAlgn val="ctr"/>
        <c:lblOffset val="100"/>
        <c:noMultiLvlLbl val="0"/>
      </c:catAx>
      <c:valAx>
        <c:axId val="18945956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.0" sourceLinked="1"/>
        <c:majorTickMark val="none"/>
        <c:minorTickMark val="none"/>
        <c:tickLblPos val="none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8945900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4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sz="1400">
                <a:solidFill>
                  <a:schemeClr val="tx1">
                    <a:lumMod val="50000"/>
                    <a:lumOff val="50000"/>
                  </a:schemeClr>
                </a:solidFill>
              </a:rPr>
              <a:t>Доли сегментов в 2016 году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50000"/>
                  <a:lumOff val="50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>
                  <a:shade val="58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1"/>
            <c:bubble3D val="0"/>
            <c:spPr>
              <a:solidFill>
                <a:schemeClr val="accent1">
                  <a:shade val="86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2"/>
            <c:bubble3D val="0"/>
            <c:spPr>
              <a:solidFill>
                <a:schemeClr val="accent1">
                  <a:tint val="86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3"/>
            <c:bubble3D val="0"/>
            <c:spPr>
              <a:solidFill>
                <a:schemeClr val="accent1">
                  <a:tint val="58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Lbls>
            <c:dLbl>
              <c:idx val="0"/>
              <c:layout>
                <c:manualLayout>
                  <c:x val="6.3701311148255751E-2"/>
                  <c:y val="7.1825839409030826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05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2593317365383972"/>
                      <c:h val="0.15325256441159477"/>
                    </c:manualLayout>
                  </c15:layout>
                </c:ext>
              </c:extLst>
            </c:dLbl>
            <c:dLbl>
              <c:idx val="1"/>
              <c:layout>
                <c:manualLayout>
                  <c:x val="3.7843139562711613E-3"/>
                  <c:y val="1.1705317917175407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-0.10062494920375391"/>
                  <c:y val="-1.340149046323028E-3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30736422521175882"/>
                      <c:h val="0.13734159699494994"/>
                    </c:manualLayout>
                  </c15:layout>
                </c:ext>
              </c:extLst>
            </c:dLbl>
            <c:dLbl>
              <c:idx val="3"/>
              <c:layout>
                <c:manualLayout>
                  <c:x val="1.1052532123960695E-3"/>
                  <c:y val="-9.2980251736111116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5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bestFit"/>
            <c:showLegendKey val="0"/>
            <c:showVal val="1"/>
            <c:showCatName val="1"/>
            <c:showSerName val="0"/>
            <c:showPercent val="0"/>
            <c:showBubbleSize val="0"/>
            <c:separator>
</c:separator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'Диаграмма сегменты'!$A$2:$A$5</c:f>
              <c:strCache>
                <c:ptCount val="4"/>
                <c:pt idx="0">
                  <c:v>Художественная литература для взрослых</c:v>
                </c:pt>
                <c:pt idx="1">
                  <c:v>Детская литература</c:v>
                </c:pt>
                <c:pt idx="2">
                  <c:v>Прикладная литература (non-fiction)</c:v>
                </c:pt>
                <c:pt idx="3">
                  <c:v>Образование</c:v>
                </c:pt>
              </c:strCache>
            </c:strRef>
          </c:cat>
          <c:val>
            <c:numRef>
              <c:f>'Диаграмма сегменты'!$C$2:$C$5</c:f>
              <c:numCache>
                <c:formatCode>0%</c:formatCode>
                <c:ptCount val="4"/>
                <c:pt idx="0">
                  <c:v>0.19766401355024493</c:v>
                </c:pt>
                <c:pt idx="1">
                  <c:v>0.20609407620289585</c:v>
                </c:pt>
                <c:pt idx="2">
                  <c:v>0.20069958399020157</c:v>
                </c:pt>
                <c:pt idx="3">
                  <c:v>0.39554232625665758</c:v>
                </c:pt>
              </c:numCache>
            </c:numRef>
          </c:val>
        </c:ser>
        <c:dLbls>
          <c:dLblPos val="bestFit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4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withinLinearReversed" id="21">
  <a:schemeClr val="accent1"/>
</cs:colorStyle>
</file>

<file path=ppt/charts/colors10.xml><?xml version="1.0" encoding="utf-8"?>
<cs:colorStyle xmlns:cs="http://schemas.microsoft.com/office/drawing/2012/chartStyle" xmlns:a="http://schemas.openxmlformats.org/drawingml/2006/main" meth="withinLinearReversed" id="21">
  <a:schemeClr val="accent1"/>
</cs:colorStyle>
</file>

<file path=ppt/charts/colors11.xml><?xml version="1.0" encoding="utf-8"?>
<cs:colorStyle xmlns:cs="http://schemas.microsoft.com/office/drawing/2012/chartStyle" xmlns:a="http://schemas.openxmlformats.org/drawingml/2006/main" meth="withinLinear" id="14">
  <a:schemeClr val="accent1"/>
</cs:colorStyle>
</file>

<file path=ppt/charts/colors12.xml><?xml version="1.0" encoding="utf-8"?>
<cs:colorStyle xmlns:cs="http://schemas.microsoft.com/office/drawing/2012/chartStyle" xmlns:a="http://schemas.openxmlformats.org/drawingml/2006/main" meth="withinLinearReversed" id="21">
  <a:schemeClr val="accent1"/>
</cs:colorStyle>
</file>

<file path=ppt/charts/colors13.xml><?xml version="1.0" encoding="utf-8"?>
<cs:colorStyle xmlns:cs="http://schemas.microsoft.com/office/drawing/2012/chartStyle" xmlns:a="http://schemas.openxmlformats.org/drawingml/2006/main" meth="withinLinearReversed" id="21">
  <a:schemeClr val="accent1"/>
</cs:colorStyle>
</file>

<file path=ppt/charts/colors14.xml><?xml version="1.0" encoding="utf-8"?>
<cs:colorStyle xmlns:cs="http://schemas.microsoft.com/office/drawing/2012/chartStyle" xmlns:a="http://schemas.openxmlformats.org/drawingml/2006/main" meth="withinLinearReversed" id="21">
  <a:schemeClr val="accent1"/>
</cs:colorStyle>
</file>

<file path=ppt/charts/colors2.xml><?xml version="1.0" encoding="utf-8"?>
<cs:colorStyle xmlns:cs="http://schemas.microsoft.com/office/drawing/2012/chartStyle" xmlns:a="http://schemas.openxmlformats.org/drawingml/2006/main" meth="withinLinearReversed" id="21">
  <a:schemeClr val="accent1"/>
</cs:colorStyle>
</file>

<file path=ppt/charts/colors3.xml><?xml version="1.0" encoding="utf-8"?>
<cs:colorStyle xmlns:cs="http://schemas.microsoft.com/office/drawing/2012/chartStyle" xmlns:a="http://schemas.openxmlformats.org/drawingml/2006/main" meth="withinLinearReversed" id="21">
  <a:schemeClr val="accent1"/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9.xml><?xml version="1.0" encoding="utf-8"?>
<cs:colorStyle xmlns:cs="http://schemas.microsoft.com/office/drawing/2012/chartStyle" xmlns:a="http://schemas.openxmlformats.org/drawingml/2006/main" meth="withinLinear" id="14">
  <a:schemeClr val="accent1"/>
</cs:colorStyle>
</file>

<file path=ppt/charts/style1.xml><?xml version="1.0" encoding="utf-8"?>
<cs:chartStyle xmlns:cs="http://schemas.microsoft.com/office/drawing/2012/chartStyle" xmlns:a="http://schemas.openxmlformats.org/drawingml/2006/main" id="206">
  <cs:axisTitle>
    <cs:lnRef idx="0"/>
    <cs:fillRef idx="0"/>
    <cs:effectRef idx="0"/>
    <cs:fontRef idx="minor">
      <a:schemeClr val="tx1">
        <a:lumMod val="50000"/>
        <a:lumOff val="50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50000"/>
        <a:lumOff val="50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50000"/>
        <a:lumOff val="50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>
  <cs:dataPoint3D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3D>
  <cs:dataPointLine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158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Marker>
  <cs:dataPointMarkerLayout symbol="circle" size="4"/>
  <cs:dataPointWireframe>
    <cs:lnRef idx="0">
      <cs:styleClr val="auto"/>
    </cs:lnRef>
    <cs:fillRef idx="2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50000"/>
        <a:lumOff val="50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50000"/>
        <a:lumOff val="50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50000"/>
        <a:lumOff val="50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1">
        <a:lumMod val="50000"/>
        <a:lumOff val="50000"/>
      </a:schemeClr>
    </cs:fontRef>
    <cs:defRPr sz="1400" kern="1200" cap="none" spc="20" baseline="0"/>
  </cs:title>
  <cs:trendline>
    <cs:lnRef idx="0">
      <cs:styleClr val="auto"/>
    </cs:lnRef>
    <cs:fillRef idx="2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50000"/>
        <a:lumOff val="50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50000"/>
        <a:lumOff val="50000"/>
      </a:schemeClr>
    </cs:fontRef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10.xml><?xml version="1.0" encoding="utf-8"?>
<cs:chartStyle xmlns:cs="http://schemas.microsoft.com/office/drawing/2012/chartStyle" xmlns:a="http://schemas.openxmlformats.org/drawingml/2006/main" id="219">
  <cs:axisTitle>
    <cs:lnRef idx="0"/>
    <cs:fillRef idx="0"/>
    <cs:effectRef idx="0"/>
    <cs:fontRef idx="minor">
      <a:schemeClr val="tx1">
        <a:lumMod val="50000"/>
        <a:lumOff val="50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50000"/>
        <a:lumOff val="50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50000"/>
        <a:lumOff val="50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>
  <cs:dataPoint3D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3D>
  <cs:dataPointLine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158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Marker>
  <cs:dataPointMarkerLayout symbol="circle" size="4"/>
  <cs:dataPointWireframe>
    <cs:lnRef idx="0">
      <cs:styleClr val="auto"/>
    </cs:lnRef>
    <cs:fillRef idx="2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50000"/>
        <a:lumOff val="50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50000"/>
        <a:lumOff val="50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50000"/>
        <a:lumOff val="50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1">
        <a:lumMod val="50000"/>
        <a:lumOff val="50000"/>
      </a:schemeClr>
    </cs:fontRef>
    <cs:defRPr sz="1400" kern="1200" cap="none" spc="20" baseline="0"/>
  </cs:title>
  <cs:trendline>
    <cs:lnRef idx="0">
      <cs:styleClr val="auto"/>
    </cs:lnRef>
    <cs:fillRef idx="2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50000"/>
        <a:lumOff val="50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50000"/>
        <a:lumOff val="50000"/>
      </a:schemeClr>
    </cs:fontRef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1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2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3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4.xml><?xml version="1.0" encoding="utf-8"?>
<cs:chartStyle xmlns:cs="http://schemas.microsoft.com/office/drawing/2012/chartStyle" xmlns:a="http://schemas.openxmlformats.org/drawingml/2006/main" id="206">
  <cs:axisTitle>
    <cs:lnRef idx="0"/>
    <cs:fillRef idx="0"/>
    <cs:effectRef idx="0"/>
    <cs:fontRef idx="minor">
      <a:schemeClr val="tx1">
        <a:lumMod val="50000"/>
        <a:lumOff val="50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50000"/>
        <a:lumOff val="50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50000"/>
        <a:lumOff val="50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>
  <cs:dataPoint3D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3D>
  <cs:dataPointLine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158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Marker>
  <cs:dataPointMarkerLayout symbol="circle" size="4"/>
  <cs:dataPointWireframe>
    <cs:lnRef idx="0">
      <cs:styleClr val="auto"/>
    </cs:lnRef>
    <cs:fillRef idx="2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50000"/>
        <a:lumOff val="50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50000"/>
        <a:lumOff val="50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50000"/>
        <a:lumOff val="50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1">
        <a:lumMod val="50000"/>
        <a:lumOff val="50000"/>
      </a:schemeClr>
    </cs:fontRef>
    <cs:defRPr sz="1400" kern="1200" cap="none" spc="20" baseline="0"/>
  </cs:title>
  <cs:trendline>
    <cs:lnRef idx="0">
      <cs:styleClr val="auto"/>
    </cs:lnRef>
    <cs:fillRef idx="2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50000"/>
        <a:lumOff val="50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50000"/>
        <a:lumOff val="50000"/>
      </a:schemeClr>
    </cs:fontRef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06">
  <cs:axisTitle>
    <cs:lnRef idx="0"/>
    <cs:fillRef idx="0"/>
    <cs:effectRef idx="0"/>
    <cs:fontRef idx="minor">
      <a:schemeClr val="tx1">
        <a:lumMod val="50000"/>
        <a:lumOff val="50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50000"/>
        <a:lumOff val="50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50000"/>
        <a:lumOff val="50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>
  <cs:dataPoint3D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3D>
  <cs:dataPointLine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158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Marker>
  <cs:dataPointMarkerLayout symbol="circle" size="4"/>
  <cs:dataPointWireframe>
    <cs:lnRef idx="0">
      <cs:styleClr val="auto"/>
    </cs:lnRef>
    <cs:fillRef idx="2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50000"/>
        <a:lumOff val="50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50000"/>
        <a:lumOff val="50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50000"/>
        <a:lumOff val="50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1">
        <a:lumMod val="50000"/>
        <a:lumOff val="50000"/>
      </a:schemeClr>
    </cs:fontRef>
    <cs:defRPr sz="1400" kern="1200" cap="none" spc="20" baseline="0"/>
  </cs:title>
  <cs:trendline>
    <cs:lnRef idx="0">
      <cs:styleClr val="auto"/>
    </cs:lnRef>
    <cs:fillRef idx="2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50000"/>
        <a:lumOff val="50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50000"/>
        <a:lumOff val="50000"/>
      </a:schemeClr>
    </cs:fontRef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206">
  <cs:axisTitle>
    <cs:lnRef idx="0"/>
    <cs:fillRef idx="0"/>
    <cs:effectRef idx="0"/>
    <cs:fontRef idx="minor">
      <a:schemeClr val="tx1">
        <a:lumMod val="50000"/>
        <a:lumOff val="50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50000"/>
        <a:lumOff val="50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50000"/>
        <a:lumOff val="50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>
  <cs:dataPoint3D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3D>
  <cs:dataPointLine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158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Marker>
  <cs:dataPointMarkerLayout symbol="circle" size="4"/>
  <cs:dataPointWireframe>
    <cs:lnRef idx="0">
      <cs:styleClr val="auto"/>
    </cs:lnRef>
    <cs:fillRef idx="2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50000"/>
        <a:lumOff val="50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50000"/>
        <a:lumOff val="50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50000"/>
        <a:lumOff val="50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1">
        <a:lumMod val="50000"/>
        <a:lumOff val="50000"/>
      </a:schemeClr>
    </cs:fontRef>
    <cs:defRPr sz="1400" kern="1200" cap="none" spc="20" baseline="0"/>
  </cs:title>
  <cs:trendline>
    <cs:lnRef idx="0">
      <cs:styleClr val="auto"/>
    </cs:lnRef>
    <cs:fillRef idx="2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50000"/>
        <a:lumOff val="50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50000"/>
        <a:lumOff val="50000"/>
      </a:schemeClr>
    </cs:fontRef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4.xml><?xml version="1.0" encoding="utf-8"?>
<cs:chartStyle xmlns:cs="http://schemas.microsoft.com/office/drawing/2012/chartStyle" xmlns:a="http://schemas.openxmlformats.org/drawingml/2006/main" id="206">
  <cs:axisTitle>
    <cs:lnRef idx="0"/>
    <cs:fillRef idx="0"/>
    <cs:effectRef idx="0"/>
    <cs:fontRef idx="minor">
      <a:schemeClr val="tx1">
        <a:lumMod val="50000"/>
        <a:lumOff val="50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50000"/>
        <a:lumOff val="50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50000"/>
        <a:lumOff val="50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>
  <cs:dataPoint3D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3D>
  <cs:dataPointLine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158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Marker>
  <cs:dataPointMarkerLayout symbol="circle" size="4"/>
  <cs:dataPointWireframe>
    <cs:lnRef idx="0">
      <cs:styleClr val="auto"/>
    </cs:lnRef>
    <cs:fillRef idx="2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50000"/>
        <a:lumOff val="50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50000"/>
        <a:lumOff val="50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50000"/>
        <a:lumOff val="50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1">
        <a:lumMod val="50000"/>
        <a:lumOff val="50000"/>
      </a:schemeClr>
    </cs:fontRef>
    <cs:defRPr sz="1400" kern="1200" cap="none" spc="20" baseline="0"/>
  </cs:title>
  <cs:trendline>
    <cs:lnRef idx="0">
      <cs:styleClr val="auto"/>
    </cs:lnRef>
    <cs:fillRef idx="2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50000"/>
        <a:lumOff val="50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50000"/>
        <a:lumOff val="50000"/>
      </a:schemeClr>
    </cs:fontRef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5.xml><?xml version="1.0" encoding="utf-8"?>
<cs:chartStyle xmlns:cs="http://schemas.microsoft.com/office/drawing/2012/chartStyle" xmlns:a="http://schemas.openxmlformats.org/drawingml/2006/main" id="206">
  <cs:axisTitle>
    <cs:lnRef idx="0"/>
    <cs:fillRef idx="0"/>
    <cs:effectRef idx="0"/>
    <cs:fontRef idx="minor">
      <a:schemeClr val="tx1">
        <a:lumMod val="50000"/>
        <a:lumOff val="50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50000"/>
        <a:lumOff val="50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50000"/>
        <a:lumOff val="50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>
  <cs:dataPoint3D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3D>
  <cs:dataPointLine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158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Marker>
  <cs:dataPointMarkerLayout symbol="circle" size="4"/>
  <cs:dataPointWireframe>
    <cs:lnRef idx="0">
      <cs:styleClr val="auto"/>
    </cs:lnRef>
    <cs:fillRef idx="2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50000"/>
        <a:lumOff val="50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50000"/>
        <a:lumOff val="50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50000"/>
        <a:lumOff val="50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1">
        <a:lumMod val="50000"/>
        <a:lumOff val="50000"/>
      </a:schemeClr>
    </cs:fontRef>
    <cs:defRPr sz="1400" kern="1200" cap="none" spc="20" baseline="0"/>
  </cs:title>
  <cs:trendline>
    <cs:lnRef idx="0">
      <cs:styleClr val="auto"/>
    </cs:lnRef>
    <cs:fillRef idx="2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50000"/>
        <a:lumOff val="50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50000"/>
        <a:lumOff val="50000"/>
      </a:schemeClr>
    </cs:fontRef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6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NUL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45659" cy="496411"/>
          </a:xfrm>
          <a:prstGeom prst="rect">
            <a:avLst/>
          </a:prstGeom>
        </p:spPr>
        <p:txBody>
          <a:bodyPr vert="horz" lIns="91431" tIns="45716" rIns="91431" bIns="45716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4" y="1"/>
            <a:ext cx="2945659" cy="496411"/>
          </a:xfrm>
          <a:prstGeom prst="rect">
            <a:avLst/>
          </a:prstGeom>
        </p:spPr>
        <p:txBody>
          <a:bodyPr vert="horz" lIns="91431" tIns="45716" rIns="91431" bIns="45716" rtlCol="0"/>
          <a:lstStyle>
            <a:lvl1pPr algn="r">
              <a:defRPr sz="1200"/>
            </a:lvl1pPr>
          </a:lstStyle>
          <a:p>
            <a:fld id="{8FA2B708-F830-4E4F-BCAE-3D25C1F06BE0}" type="datetimeFigureOut">
              <a:rPr lang="ru-RU" smtClean="0"/>
              <a:pPr/>
              <a:t>07.09.2016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1" tIns="45716" rIns="91431" bIns="45716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15908"/>
            <a:ext cx="5438140" cy="4467701"/>
          </a:xfrm>
          <a:prstGeom prst="rect">
            <a:avLst/>
          </a:prstGeom>
        </p:spPr>
        <p:txBody>
          <a:bodyPr vert="horz" lIns="91431" tIns="45716" rIns="91431" bIns="45716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1" y="9430091"/>
            <a:ext cx="2945659" cy="496411"/>
          </a:xfrm>
          <a:prstGeom prst="rect">
            <a:avLst/>
          </a:prstGeom>
        </p:spPr>
        <p:txBody>
          <a:bodyPr vert="horz" lIns="91431" tIns="45716" rIns="91431" bIns="45716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4" y="9430091"/>
            <a:ext cx="2945659" cy="496411"/>
          </a:xfrm>
          <a:prstGeom prst="rect">
            <a:avLst/>
          </a:prstGeom>
        </p:spPr>
        <p:txBody>
          <a:bodyPr vert="horz" lIns="91431" tIns="45716" rIns="91431" bIns="45716" rtlCol="0" anchor="b"/>
          <a:lstStyle>
            <a:lvl1pPr algn="r">
              <a:defRPr sz="1200"/>
            </a:lvl1pPr>
          </a:lstStyle>
          <a:p>
            <a:fld id="{072CA35F-7EA5-49FB-9BF8-03681BF3F75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794205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ctr" eaLnBrk="0" hangingPunct="0">
              <a:lnSpc>
                <a:spcPct val="80000"/>
              </a:lnSpc>
              <a:spcBef>
                <a:spcPct val="50000"/>
              </a:spcBef>
              <a:defRPr sz="700">
                <a:solidFill>
                  <a:schemeClr val="tx1"/>
                </a:solidFill>
                <a:latin typeface="Arial" pitchFamily="34" charset="0"/>
              </a:defRPr>
            </a:lvl1pPr>
            <a:lvl2pPr marL="740721" indent="-284893" algn="ctr" eaLnBrk="0" hangingPunct="0">
              <a:lnSpc>
                <a:spcPct val="80000"/>
              </a:lnSpc>
              <a:spcBef>
                <a:spcPct val="50000"/>
              </a:spcBef>
              <a:defRPr sz="700">
                <a:solidFill>
                  <a:schemeClr val="tx1"/>
                </a:solidFill>
                <a:latin typeface="Arial" pitchFamily="34" charset="0"/>
              </a:defRPr>
            </a:lvl2pPr>
            <a:lvl3pPr marL="1139571" indent="-227914" algn="ctr" eaLnBrk="0" hangingPunct="0">
              <a:lnSpc>
                <a:spcPct val="80000"/>
              </a:lnSpc>
              <a:spcBef>
                <a:spcPct val="50000"/>
              </a:spcBef>
              <a:defRPr sz="700">
                <a:solidFill>
                  <a:schemeClr val="tx1"/>
                </a:solidFill>
                <a:latin typeface="Arial" pitchFamily="34" charset="0"/>
              </a:defRPr>
            </a:lvl3pPr>
            <a:lvl4pPr marL="1595399" indent="-227914" algn="ctr" eaLnBrk="0" hangingPunct="0">
              <a:lnSpc>
                <a:spcPct val="80000"/>
              </a:lnSpc>
              <a:spcBef>
                <a:spcPct val="50000"/>
              </a:spcBef>
              <a:defRPr sz="700">
                <a:solidFill>
                  <a:schemeClr val="tx1"/>
                </a:solidFill>
                <a:latin typeface="Arial" pitchFamily="34" charset="0"/>
              </a:defRPr>
            </a:lvl4pPr>
            <a:lvl5pPr marL="2051228" indent="-227914" algn="ctr" eaLnBrk="0" hangingPunct="0">
              <a:lnSpc>
                <a:spcPct val="80000"/>
              </a:lnSpc>
              <a:spcBef>
                <a:spcPct val="50000"/>
              </a:spcBef>
              <a:defRPr sz="700">
                <a:solidFill>
                  <a:schemeClr val="tx1"/>
                </a:solidFill>
                <a:latin typeface="Arial" pitchFamily="34" charset="0"/>
              </a:defRPr>
            </a:lvl5pPr>
            <a:lvl6pPr marL="2507056" indent="-227914" algn="ctr" eaLnBrk="0" fontAlgn="base" hangingPunct="0">
              <a:lnSpc>
                <a:spcPct val="80000"/>
              </a:lnSpc>
              <a:spcBef>
                <a:spcPct val="50000"/>
              </a:spcBef>
              <a:spcAft>
                <a:spcPct val="0"/>
              </a:spcAft>
              <a:defRPr sz="700">
                <a:solidFill>
                  <a:schemeClr val="tx1"/>
                </a:solidFill>
                <a:latin typeface="Arial" pitchFamily="34" charset="0"/>
              </a:defRPr>
            </a:lvl6pPr>
            <a:lvl7pPr marL="2962885" indent="-227914" algn="ctr" eaLnBrk="0" fontAlgn="base" hangingPunct="0">
              <a:lnSpc>
                <a:spcPct val="80000"/>
              </a:lnSpc>
              <a:spcBef>
                <a:spcPct val="50000"/>
              </a:spcBef>
              <a:spcAft>
                <a:spcPct val="0"/>
              </a:spcAft>
              <a:defRPr sz="700">
                <a:solidFill>
                  <a:schemeClr val="tx1"/>
                </a:solidFill>
                <a:latin typeface="Arial" pitchFamily="34" charset="0"/>
              </a:defRPr>
            </a:lvl7pPr>
            <a:lvl8pPr marL="3418713" indent="-227914" algn="ctr" eaLnBrk="0" fontAlgn="base" hangingPunct="0">
              <a:lnSpc>
                <a:spcPct val="80000"/>
              </a:lnSpc>
              <a:spcBef>
                <a:spcPct val="50000"/>
              </a:spcBef>
              <a:spcAft>
                <a:spcPct val="0"/>
              </a:spcAft>
              <a:defRPr sz="700">
                <a:solidFill>
                  <a:schemeClr val="tx1"/>
                </a:solidFill>
                <a:latin typeface="Arial" pitchFamily="34" charset="0"/>
              </a:defRPr>
            </a:lvl8pPr>
            <a:lvl9pPr marL="3874541" indent="-227914" algn="ctr" eaLnBrk="0" fontAlgn="base" hangingPunct="0">
              <a:lnSpc>
                <a:spcPct val="80000"/>
              </a:lnSpc>
              <a:spcBef>
                <a:spcPct val="50000"/>
              </a:spcBef>
              <a:spcAft>
                <a:spcPct val="0"/>
              </a:spcAft>
              <a:defRPr sz="7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>
              <a:lnSpc>
                <a:spcPct val="100000"/>
              </a:lnSpc>
              <a:spcBef>
                <a:spcPct val="0"/>
              </a:spcBef>
              <a:defRPr/>
            </a:pPr>
            <a:fld id="{377961E2-327A-4595-9AED-81772C30348A}" type="slidenum">
              <a:rPr lang="ru-RU" sz="1200">
                <a:solidFill>
                  <a:prstClr val="black"/>
                </a:solidFill>
              </a:rPr>
              <a:pPr algn="r" eaLnBrk="1" hangingPunct="1">
                <a:lnSpc>
                  <a:spcPct val="100000"/>
                </a:lnSpc>
                <a:spcBef>
                  <a:spcPct val="0"/>
                </a:spcBef>
                <a:defRPr/>
              </a:pPr>
              <a:t>7</a:t>
            </a:fld>
            <a:endParaRPr lang="ru-RU" sz="1200">
              <a:solidFill>
                <a:prstClr val="black"/>
              </a:solidFill>
            </a:endParaRPr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ru-RU" smtClean="0"/>
          </a:p>
        </p:txBody>
      </p:sp>
    </p:spTree>
    <p:extLst>
      <p:ext uri="{BB962C8B-B14F-4D97-AF65-F5344CB8AC3E}">
        <p14:creationId xmlns:p14="http://schemas.microsoft.com/office/powerpoint/2010/main" val="27572406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bookunion.ru/" TargetMode="External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4F267D-E36A-48B7-B9BD-62570D950491}" type="datetime1">
              <a:rPr lang="ru-RU" smtClean="0"/>
              <a:t>07.09.2016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568800-5660-445C-B6A8-4C09145A5D4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170537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21CD3-D95A-4B50-BD0C-515DF25C4F33}" type="datetime1">
              <a:rPr lang="ru-RU" smtClean="0"/>
              <a:t>07.09.2016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568800-5660-445C-B6A8-4C09145A5D4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186950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8F67F3-383F-4B04-AC1F-A8D590763F60}" type="datetime1">
              <a:rPr lang="ru-RU" smtClean="0"/>
              <a:t>07.09.2016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568800-5660-445C-B6A8-4C09145A5D4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88703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457B1-3379-471E-888F-4A3937655B9E}" type="datetime1">
              <a:rPr lang="ru-RU" smtClean="0"/>
              <a:t>07.09.2016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568800-5660-445C-B6A8-4C09145A5D44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9" name="Picture 8" descr="Российский Книжный Союз">
            <a:hlinkClick r:id="rId2" tooltip="Российский Книжный Союз"/>
          </p:cNvPr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6292773"/>
            <a:ext cx="1224136" cy="3681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755595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5E5615-5DCD-4E81-BE2F-FE3E768E3348}" type="datetime1">
              <a:rPr lang="ru-RU" smtClean="0"/>
              <a:t>07.09.2016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568800-5660-445C-B6A8-4C09145A5D4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148192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EC96E-B05A-46C3-881C-9BB2E2001245}" type="datetime1">
              <a:rPr lang="ru-RU" smtClean="0"/>
              <a:t>07.09.2016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568800-5660-445C-B6A8-4C09145A5D4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979458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A13830-4558-4555-A5E1-13DAD207B99C}" type="datetime1">
              <a:rPr lang="ru-RU" smtClean="0"/>
              <a:t>07.09.2016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568800-5660-445C-B6A8-4C09145A5D4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851615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D97087-8DBE-4690-A31A-40A2A2C3B87E}" type="datetime1">
              <a:rPr lang="ru-RU" smtClean="0"/>
              <a:t>07.09.2016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568800-5660-445C-B6A8-4C09145A5D4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716284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6D646A-DE4F-4933-92E6-4265AFAAEE14}" type="datetime1">
              <a:rPr lang="ru-RU" smtClean="0"/>
              <a:t>07.09.2016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568800-5660-445C-B6A8-4C09145A5D4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806621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C12609-083B-42AB-8BC6-6516E626B14A}" type="datetime1">
              <a:rPr lang="ru-RU" smtClean="0"/>
              <a:t>07.09.2016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568800-5660-445C-B6A8-4C09145A5D4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920878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0EA35-1087-43C5-950D-06F1C25F5D95}" type="datetime1">
              <a:rPr lang="ru-RU" smtClean="0"/>
              <a:t>07.09.2016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568800-5660-445C-B6A8-4C09145A5D4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615124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7FFF68-6291-484F-9A75-568D44BB13B5}" type="datetime1">
              <a:rPr lang="ru-RU" smtClean="0"/>
              <a:t>07.09.2016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568800-5660-445C-B6A8-4C09145A5D4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439854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7.xml"/><Relationship Id="rId2" Type="http://schemas.openxmlformats.org/officeDocument/2006/relationships/chart" Target="../charts/chart16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tags" Target="../tags/tag5.xml"/><Relationship Id="rId2" Type="http://schemas.openxmlformats.org/officeDocument/2006/relationships/tags" Target="../tags/tag4.xml"/><Relationship Id="rId1" Type="http://schemas.openxmlformats.org/officeDocument/2006/relationships/tags" Target="../tags/tag3.xml"/><Relationship Id="rId4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6.xml"/><Relationship Id="rId4" Type="http://schemas.openxmlformats.org/officeDocument/2006/relationships/chart" Target="../charts/chart8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.bin"/><Relationship Id="rId3" Type="http://schemas.openxmlformats.org/officeDocument/2006/relationships/tags" Target="../tags/tag2.xml"/><Relationship Id="rId7" Type="http://schemas.openxmlformats.org/officeDocument/2006/relationships/chart" Target="../charts/chart12.xml"/><Relationship Id="rId2" Type="http://schemas.openxmlformats.org/officeDocument/2006/relationships/tags" Target="../tags/tag1.xml"/><Relationship Id="rId1" Type="http://schemas.openxmlformats.org/officeDocument/2006/relationships/vmlDrawing" Target="../drawings/vmlDrawing1.vml"/><Relationship Id="rId6" Type="http://schemas.openxmlformats.org/officeDocument/2006/relationships/chart" Target="../charts/chart11.xml"/><Relationship Id="rId5" Type="http://schemas.openxmlformats.org/officeDocument/2006/relationships/notesSlide" Target="../notesSlides/notesSlide1.xml"/><Relationship Id="rId4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4.xml"/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5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359532" y="2852936"/>
            <a:ext cx="8424936" cy="1656184"/>
          </a:xfrm>
          <a:prstGeom prst="rect">
            <a:avLst/>
          </a:prstGeom>
          <a:solidFill>
            <a:srgbClr val="A513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Заголовок 1"/>
          <p:cNvSpPr>
            <a:spLocks noGrp="1"/>
          </p:cNvSpPr>
          <p:nvPr>
            <p:ph type="ctrTitle"/>
          </p:nvPr>
        </p:nvSpPr>
        <p:spPr>
          <a:xfrm>
            <a:off x="395536" y="2852936"/>
            <a:ext cx="8352928" cy="1656184"/>
          </a:xfrm>
        </p:spPr>
        <p:txBody>
          <a:bodyPr>
            <a:noAutofit/>
          </a:bodyPr>
          <a:lstStyle/>
          <a:p>
            <a:pPr>
              <a:lnSpc>
                <a:spcPts val="2700"/>
              </a:lnSpc>
              <a:spcBef>
                <a:spcPts val="0"/>
              </a:spcBef>
            </a:pPr>
            <a:r>
              <a:rPr lang="ru-RU" sz="2800" dirty="0">
                <a:solidFill>
                  <a:schemeClr val="bg1"/>
                </a:solidFill>
              </a:rPr>
              <a:t>Состояние и перспективы </a:t>
            </a:r>
            <a:r>
              <a:rPr lang="ru-RU" sz="2800" dirty="0" smtClean="0">
                <a:solidFill>
                  <a:schemeClr val="bg1"/>
                </a:solidFill>
              </a:rPr>
              <a:t>развития</a:t>
            </a:r>
            <a:r>
              <a:rPr lang="en-US" sz="2800" dirty="0" smtClean="0">
                <a:solidFill>
                  <a:schemeClr val="bg1"/>
                </a:solidFill>
              </a:rPr>
              <a:t/>
            </a:r>
            <a:br>
              <a:rPr lang="en-US" sz="2800" dirty="0" smtClean="0">
                <a:solidFill>
                  <a:schemeClr val="bg1"/>
                </a:solidFill>
              </a:rPr>
            </a:br>
            <a:r>
              <a:rPr lang="ru-RU" sz="2800" dirty="0" smtClean="0">
                <a:solidFill>
                  <a:schemeClr val="bg1"/>
                </a:solidFill>
              </a:rPr>
              <a:t>российского книжного рынка: </a:t>
            </a:r>
            <a:r>
              <a:rPr lang="en-US" sz="2800" dirty="0" smtClean="0">
                <a:solidFill>
                  <a:schemeClr val="bg1"/>
                </a:solidFill>
              </a:rPr>
              <a:t/>
            </a:r>
            <a:br>
              <a:rPr lang="en-US" sz="2800" dirty="0" smtClean="0">
                <a:solidFill>
                  <a:schemeClr val="bg1"/>
                </a:solidFill>
              </a:rPr>
            </a:br>
            <a:r>
              <a:rPr lang="ru-RU" sz="2800" dirty="0" smtClean="0">
                <a:solidFill>
                  <a:schemeClr val="bg1"/>
                </a:solidFill>
              </a:rPr>
              <a:t>от стабилизации к качественному росту</a:t>
            </a:r>
            <a:endParaRPr lang="ru-RU" sz="2800" dirty="0">
              <a:solidFill>
                <a:schemeClr val="bg1"/>
              </a:solidFill>
            </a:endParaRPr>
          </a:p>
        </p:txBody>
      </p:sp>
      <p:sp>
        <p:nvSpPr>
          <p:cNvPr id="6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287250" y="4653136"/>
            <a:ext cx="6552728" cy="1944216"/>
          </a:xfrm>
        </p:spPr>
        <p:txBody>
          <a:bodyPr>
            <a:noAutofit/>
          </a:bodyPr>
          <a:lstStyle/>
          <a:p>
            <a:pPr>
              <a:lnSpc>
                <a:spcPts val="1600"/>
              </a:lnSpc>
            </a:pPr>
            <a:endParaRPr lang="en-US" sz="2400" b="1" dirty="0" smtClean="0">
              <a:solidFill>
                <a:schemeClr val="tx1"/>
              </a:solidFill>
            </a:endParaRPr>
          </a:p>
          <a:p>
            <a:pPr>
              <a:lnSpc>
                <a:spcPts val="1600"/>
              </a:lnSpc>
            </a:pPr>
            <a:r>
              <a:rPr lang="ru-RU" sz="2400" b="1" dirty="0" smtClean="0">
                <a:solidFill>
                  <a:schemeClr val="tx1"/>
                </a:solidFill>
              </a:rPr>
              <a:t>Олег Новиков</a:t>
            </a:r>
          </a:p>
          <a:p>
            <a:pPr>
              <a:lnSpc>
                <a:spcPts val="1600"/>
              </a:lnSpc>
            </a:pPr>
            <a:r>
              <a:rPr lang="ru-RU" sz="1800" dirty="0" smtClean="0">
                <a:solidFill>
                  <a:schemeClr val="tx1"/>
                </a:solidFill>
              </a:rPr>
              <a:t>вице-президент Российского книжного союза</a:t>
            </a:r>
            <a:endParaRPr lang="ru-RU" sz="2000" dirty="0" smtClean="0">
              <a:solidFill>
                <a:schemeClr val="tx1"/>
              </a:solidFill>
            </a:endParaRPr>
          </a:p>
          <a:p>
            <a:pPr>
              <a:lnSpc>
                <a:spcPts val="1600"/>
              </a:lnSpc>
            </a:pPr>
            <a:endParaRPr lang="en-US" sz="2000" dirty="0" smtClean="0">
              <a:solidFill>
                <a:schemeClr val="tx1"/>
              </a:solidFill>
            </a:endParaRPr>
          </a:p>
          <a:p>
            <a:pPr>
              <a:lnSpc>
                <a:spcPts val="1600"/>
              </a:lnSpc>
            </a:pPr>
            <a:endParaRPr lang="ru-RU" sz="2000" dirty="0">
              <a:solidFill>
                <a:schemeClr val="tx1"/>
              </a:solidFill>
            </a:endParaRPr>
          </a:p>
          <a:p>
            <a:pPr>
              <a:lnSpc>
                <a:spcPts val="1600"/>
              </a:lnSpc>
            </a:pPr>
            <a:r>
              <a:rPr lang="ru-RU" sz="1600" dirty="0" smtClean="0">
                <a:solidFill>
                  <a:schemeClr val="tx1"/>
                </a:solidFill>
              </a:rPr>
              <a:t>Москва</a:t>
            </a:r>
            <a:endParaRPr lang="en-US" sz="1600" dirty="0" smtClean="0">
              <a:solidFill>
                <a:schemeClr val="tx1"/>
              </a:solidFill>
            </a:endParaRPr>
          </a:p>
          <a:p>
            <a:pPr>
              <a:lnSpc>
                <a:spcPts val="1600"/>
              </a:lnSpc>
            </a:pPr>
            <a:r>
              <a:rPr lang="ru-RU" sz="1600" dirty="0" smtClean="0">
                <a:solidFill>
                  <a:schemeClr val="tx1"/>
                </a:solidFill>
              </a:rPr>
              <a:t>8 сентября 2016 г.</a:t>
            </a:r>
          </a:p>
        </p:txBody>
      </p:sp>
      <p:pic>
        <p:nvPicPr>
          <p:cNvPr id="29698" name="Picture 2" descr="C:\Users\gostevskaya\Desktop\Untitled-1-08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" y="0"/>
            <a:ext cx="9144001" cy="2675893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6805381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64" name="Диаграмма 263"/>
          <p:cNvGraphicFramePr/>
          <p:nvPr>
            <p:extLst>
              <p:ext uri="{D42A27DB-BD31-4B8C-83A1-F6EECF244321}">
                <p14:modId xmlns:p14="http://schemas.microsoft.com/office/powerpoint/2010/main" val="2917555640"/>
              </p:ext>
            </p:extLst>
          </p:nvPr>
        </p:nvGraphicFramePr>
        <p:xfrm>
          <a:off x="611560" y="2420888"/>
          <a:ext cx="3384376" cy="297912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683568" y="1749678"/>
            <a:ext cx="32403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b="1" dirty="0" smtClean="0"/>
              <a:t>Объем продаж книг на душу населения, ед.</a:t>
            </a:r>
            <a:endParaRPr lang="ru-RU" sz="1600" b="1" dirty="0"/>
          </a:p>
        </p:txBody>
      </p:sp>
      <p:graphicFrame>
        <p:nvGraphicFramePr>
          <p:cNvPr id="267" name="Диаграмма 266"/>
          <p:cNvGraphicFramePr/>
          <p:nvPr>
            <p:extLst>
              <p:ext uri="{D42A27DB-BD31-4B8C-83A1-F6EECF244321}">
                <p14:modId xmlns:p14="http://schemas.microsoft.com/office/powerpoint/2010/main" val="3894417299"/>
              </p:ext>
            </p:extLst>
          </p:nvPr>
        </p:nvGraphicFramePr>
        <p:xfrm>
          <a:off x="4932040" y="2132856"/>
          <a:ext cx="3384376" cy="326716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68" name="TextBox 267"/>
          <p:cNvSpPr txBox="1"/>
          <p:nvPr/>
        </p:nvSpPr>
        <p:spPr>
          <a:xfrm>
            <a:off x="5004048" y="1749678"/>
            <a:ext cx="32403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b="1" dirty="0" smtClean="0"/>
              <a:t>Количество книжных магазинов на 1 млн. человек, ед.</a:t>
            </a:r>
            <a:endParaRPr lang="ru-RU" sz="1600" b="1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0" y="260648"/>
            <a:ext cx="359024" cy="936104"/>
          </a:xfrm>
          <a:prstGeom prst="rect">
            <a:avLst/>
          </a:prstGeom>
          <a:solidFill>
            <a:srgbClr val="A513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Заголовок 1"/>
          <p:cNvSpPr txBox="1">
            <a:spLocks/>
          </p:cNvSpPr>
          <p:nvPr/>
        </p:nvSpPr>
        <p:spPr>
          <a:xfrm>
            <a:off x="590872" y="125760"/>
            <a:ext cx="786956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ru-RU" sz="1800" b="1" dirty="0" smtClean="0"/>
              <a:t>Целевые </a:t>
            </a:r>
            <a:r>
              <a:rPr lang="ru-RU" sz="1800" b="1" dirty="0"/>
              <a:t>показатели Стратегии культурной </a:t>
            </a:r>
            <a:r>
              <a:rPr lang="ru-RU" sz="1800" b="1" dirty="0" smtClean="0"/>
              <a:t>политики в </a:t>
            </a:r>
            <a:r>
              <a:rPr lang="ru-RU" sz="1800" b="1" dirty="0"/>
              <a:t>сфере издания и продвижения книг</a:t>
            </a: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568800-5660-445C-B6A8-4C09145A5D44}" type="slidenum">
              <a:rPr lang="ru-RU" smtClean="0"/>
              <a:pPr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17900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Прямоугольник 36"/>
          <p:cNvSpPr/>
          <p:nvPr/>
        </p:nvSpPr>
        <p:spPr>
          <a:xfrm>
            <a:off x="2915816" y="2221774"/>
            <a:ext cx="3528392" cy="4303570"/>
          </a:xfrm>
          <a:prstGeom prst="rect">
            <a:avLst/>
          </a:prstGeom>
          <a:noFill/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285750" indent="-285750">
              <a:lnSpc>
                <a:spcPts val="1400"/>
              </a:lnSpc>
              <a:buFont typeface="Wingdings" pitchFamily="2" charset="2"/>
              <a:buChar char="§"/>
            </a:pPr>
            <a:r>
              <a:rPr lang="ru-RU" sz="1300" dirty="0" smtClean="0">
                <a:solidFill>
                  <a:schemeClr val="tx1"/>
                </a:solidFill>
              </a:rPr>
              <a:t>Совершенствование законодательства         в сфере образования, культуры, массовых коммуникаций, предпринимательства, защиты авторских прав</a:t>
            </a:r>
          </a:p>
          <a:p>
            <a:pPr>
              <a:lnSpc>
                <a:spcPts val="1400"/>
              </a:lnSpc>
            </a:pPr>
            <a:endParaRPr lang="ru-RU" sz="1300" dirty="0" smtClean="0">
              <a:solidFill>
                <a:schemeClr val="tx1"/>
              </a:solidFill>
            </a:endParaRPr>
          </a:p>
          <a:p>
            <a:pPr marL="285750" indent="-285750">
              <a:lnSpc>
                <a:spcPts val="1400"/>
              </a:lnSpc>
              <a:buFont typeface="Wingdings" pitchFamily="2" charset="2"/>
              <a:buChar char="§"/>
            </a:pPr>
            <a:r>
              <a:rPr lang="ru-RU" sz="1300" dirty="0" smtClean="0">
                <a:solidFill>
                  <a:schemeClr val="tx1"/>
                </a:solidFill>
              </a:rPr>
              <a:t>Поддержка государством «Национальной программы поддержки и развития чтения»</a:t>
            </a:r>
          </a:p>
          <a:p>
            <a:pPr>
              <a:lnSpc>
                <a:spcPts val="1400"/>
              </a:lnSpc>
            </a:pPr>
            <a:endParaRPr lang="ru-RU" sz="1300" dirty="0" smtClean="0">
              <a:solidFill>
                <a:schemeClr val="tx1"/>
              </a:solidFill>
            </a:endParaRPr>
          </a:p>
          <a:p>
            <a:pPr marL="285750" indent="-285750">
              <a:lnSpc>
                <a:spcPts val="1400"/>
              </a:lnSpc>
              <a:buFont typeface="Wingdings" pitchFamily="2" charset="2"/>
              <a:buChar char="§"/>
            </a:pPr>
            <a:r>
              <a:rPr lang="ru-RU" sz="1300" dirty="0" smtClean="0">
                <a:solidFill>
                  <a:schemeClr val="tx1"/>
                </a:solidFill>
              </a:rPr>
              <a:t>Принятие региональных программ поддержки и развития чтения</a:t>
            </a:r>
          </a:p>
          <a:p>
            <a:pPr>
              <a:lnSpc>
                <a:spcPts val="1400"/>
              </a:lnSpc>
            </a:pPr>
            <a:endParaRPr lang="ru-RU" sz="1300" dirty="0" smtClean="0">
              <a:solidFill>
                <a:schemeClr val="tx1"/>
              </a:solidFill>
            </a:endParaRPr>
          </a:p>
          <a:p>
            <a:pPr marL="285750" indent="-285750">
              <a:lnSpc>
                <a:spcPts val="1400"/>
              </a:lnSpc>
              <a:buFont typeface="Wingdings" pitchFamily="2" charset="2"/>
              <a:buChar char="§"/>
            </a:pPr>
            <a:r>
              <a:rPr lang="ru-RU" sz="1300" dirty="0">
                <a:solidFill>
                  <a:schemeClr val="tx1"/>
                </a:solidFill>
              </a:rPr>
              <a:t>Налоговое </a:t>
            </a:r>
            <a:r>
              <a:rPr lang="ru-RU" sz="1300" dirty="0" smtClean="0">
                <a:solidFill>
                  <a:schemeClr val="tx1"/>
                </a:solidFill>
              </a:rPr>
              <a:t>стимулирование, финансовая поддержка книжной отрасли</a:t>
            </a:r>
          </a:p>
          <a:p>
            <a:pPr>
              <a:lnSpc>
                <a:spcPts val="1400"/>
              </a:lnSpc>
            </a:pPr>
            <a:endParaRPr lang="ru-RU" sz="1300" dirty="0">
              <a:solidFill>
                <a:schemeClr val="tx1"/>
              </a:solidFill>
            </a:endParaRPr>
          </a:p>
          <a:p>
            <a:pPr marL="285750" indent="-285750">
              <a:lnSpc>
                <a:spcPts val="1400"/>
              </a:lnSpc>
              <a:buFont typeface="Wingdings" pitchFamily="2" charset="2"/>
              <a:buChar char="§"/>
            </a:pPr>
            <a:r>
              <a:rPr lang="ru-RU" sz="1300" dirty="0" smtClean="0">
                <a:solidFill>
                  <a:schemeClr val="tx1"/>
                </a:solidFill>
              </a:rPr>
              <a:t>Формирование организационных механизмов на федеральном                        и региональном уровнях</a:t>
            </a:r>
          </a:p>
          <a:p>
            <a:pPr>
              <a:lnSpc>
                <a:spcPts val="1400"/>
              </a:lnSpc>
            </a:pPr>
            <a:endParaRPr lang="ru-RU" sz="1300" dirty="0" smtClean="0">
              <a:solidFill>
                <a:schemeClr val="tx1"/>
              </a:solidFill>
            </a:endParaRPr>
          </a:p>
          <a:p>
            <a:pPr marL="285750" indent="-285750">
              <a:lnSpc>
                <a:spcPts val="1400"/>
              </a:lnSpc>
              <a:buFont typeface="Wingdings" pitchFamily="2" charset="2"/>
              <a:buChar char="§"/>
            </a:pPr>
            <a:r>
              <a:rPr lang="ru-RU" sz="1300" dirty="0" smtClean="0">
                <a:solidFill>
                  <a:schemeClr val="tx1"/>
                </a:solidFill>
              </a:rPr>
              <a:t>Применение механизмов      государственно-частного партнерства</a:t>
            </a:r>
            <a:endParaRPr lang="ru-RU" sz="1300" dirty="0">
              <a:solidFill>
                <a:schemeClr val="tx1"/>
              </a:solidFill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6588224" y="2214124"/>
            <a:ext cx="2088232" cy="2799052"/>
          </a:xfrm>
          <a:prstGeom prst="rect">
            <a:avLst/>
          </a:prstGeom>
          <a:noFill/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285750" indent="-285750">
              <a:lnSpc>
                <a:spcPts val="1400"/>
              </a:lnSpc>
              <a:buFont typeface="Wingdings" pitchFamily="2" charset="2"/>
              <a:buChar char="§"/>
            </a:pPr>
            <a:r>
              <a:rPr lang="ru-RU" sz="1300" dirty="0" smtClean="0">
                <a:solidFill>
                  <a:schemeClr val="tx1"/>
                </a:solidFill>
              </a:rPr>
              <a:t>Реализация мер        по продвижению         и информированию</a:t>
            </a:r>
          </a:p>
          <a:p>
            <a:pPr marL="285750" indent="-285750">
              <a:lnSpc>
                <a:spcPts val="1400"/>
              </a:lnSpc>
              <a:buFont typeface="Wingdings" pitchFamily="2" charset="2"/>
              <a:buChar char="§"/>
            </a:pPr>
            <a:endParaRPr lang="ru-RU" sz="1300" dirty="0" smtClean="0">
              <a:solidFill>
                <a:schemeClr val="tx1"/>
              </a:solidFill>
            </a:endParaRPr>
          </a:p>
          <a:p>
            <a:pPr marL="285750" indent="-285750">
              <a:lnSpc>
                <a:spcPts val="1400"/>
              </a:lnSpc>
              <a:buFont typeface="Wingdings" pitchFamily="2" charset="2"/>
              <a:buChar char="§"/>
            </a:pPr>
            <a:r>
              <a:rPr lang="ru-RU" sz="1300" dirty="0" smtClean="0">
                <a:solidFill>
                  <a:schemeClr val="tx1"/>
                </a:solidFill>
              </a:rPr>
              <a:t>Развитие библиотек</a:t>
            </a:r>
          </a:p>
          <a:p>
            <a:pPr marL="285750" indent="-285750">
              <a:lnSpc>
                <a:spcPts val="1400"/>
              </a:lnSpc>
              <a:buFont typeface="Wingdings" pitchFamily="2" charset="2"/>
              <a:buChar char="§"/>
            </a:pPr>
            <a:endParaRPr lang="ru-RU" sz="1300" dirty="0" smtClean="0">
              <a:solidFill>
                <a:schemeClr val="tx1"/>
              </a:solidFill>
            </a:endParaRPr>
          </a:p>
          <a:p>
            <a:pPr marL="285750" indent="-285750">
              <a:lnSpc>
                <a:spcPts val="1400"/>
              </a:lnSpc>
              <a:buFont typeface="Wingdings" pitchFamily="2" charset="2"/>
              <a:buChar char="§"/>
            </a:pPr>
            <a:r>
              <a:rPr lang="ru-RU" sz="1300" dirty="0" smtClean="0">
                <a:solidFill>
                  <a:schemeClr val="tx1"/>
                </a:solidFill>
              </a:rPr>
              <a:t>Развитие книжных магазинов</a:t>
            </a:r>
          </a:p>
          <a:p>
            <a:pPr marL="285750" indent="-285750">
              <a:lnSpc>
                <a:spcPts val="1400"/>
              </a:lnSpc>
              <a:buFont typeface="Wingdings" pitchFamily="2" charset="2"/>
              <a:buChar char="§"/>
            </a:pPr>
            <a:endParaRPr lang="ru-RU" sz="1300" dirty="0">
              <a:solidFill>
                <a:schemeClr val="tx1"/>
              </a:solidFill>
            </a:endParaRPr>
          </a:p>
          <a:p>
            <a:pPr marL="285750" indent="-285750">
              <a:lnSpc>
                <a:spcPts val="1400"/>
              </a:lnSpc>
              <a:buFont typeface="Wingdings" pitchFamily="2" charset="2"/>
              <a:buChar char="§"/>
            </a:pPr>
            <a:r>
              <a:rPr lang="ru-RU" sz="1300" dirty="0" smtClean="0">
                <a:solidFill>
                  <a:schemeClr val="tx1"/>
                </a:solidFill>
              </a:rPr>
              <a:t>Развитие онлайн распространения         и доставки</a:t>
            </a:r>
            <a:endParaRPr lang="ru-RU" sz="1300" dirty="0">
              <a:solidFill>
                <a:schemeClr val="tx1"/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0" y="260648"/>
            <a:ext cx="359024" cy="648072"/>
          </a:xfrm>
          <a:prstGeom prst="rect">
            <a:avLst/>
          </a:prstGeom>
          <a:solidFill>
            <a:srgbClr val="A513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Заголовок 1"/>
          <p:cNvSpPr txBox="1">
            <a:spLocks/>
          </p:cNvSpPr>
          <p:nvPr/>
        </p:nvSpPr>
        <p:spPr>
          <a:xfrm>
            <a:off x="590872" y="0"/>
            <a:ext cx="786956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ru-RU" sz="1800" b="1" dirty="0" smtClean="0"/>
              <a:t>Возможности для развития чтения</a:t>
            </a:r>
            <a:endParaRPr lang="ru-RU" sz="1800" b="1" dirty="0"/>
          </a:p>
        </p:txBody>
      </p:sp>
      <p:sp>
        <p:nvSpPr>
          <p:cNvPr id="13" name="Скругленный прямоугольник 20"/>
          <p:cNvSpPr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467544" y="1052736"/>
            <a:ext cx="2304256" cy="881006"/>
          </a:xfrm>
          <a:prstGeom prst="rect">
            <a:avLst/>
          </a:prstGeom>
          <a:solidFill>
            <a:srgbClr val="A51340"/>
          </a:solidFill>
          <a:ln w="19050"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72000" tIns="72000" rIns="72000" bIns="72000" rtlCol="0" anchor="ctr"/>
          <a:lstStyle/>
          <a:p>
            <a:pPr algn="ctr">
              <a:lnSpc>
                <a:spcPts val="1500"/>
              </a:lnSpc>
            </a:pPr>
            <a:r>
              <a:rPr lang="ru-RU" sz="1600" b="1" dirty="0" smtClean="0"/>
              <a:t>Развитие мотивации</a:t>
            </a:r>
          </a:p>
          <a:p>
            <a:pPr algn="ctr">
              <a:lnSpc>
                <a:spcPts val="1500"/>
              </a:lnSpc>
            </a:pPr>
            <a:r>
              <a:rPr lang="ru-RU" sz="1600" b="1" dirty="0" smtClean="0"/>
              <a:t>к чтению</a:t>
            </a:r>
          </a:p>
          <a:p>
            <a:pPr algn="ctr">
              <a:lnSpc>
                <a:spcPts val="1500"/>
              </a:lnSpc>
            </a:pPr>
            <a:r>
              <a:rPr lang="ru-RU" sz="1600" b="1" dirty="0" smtClean="0"/>
              <a:t>в системе образования</a:t>
            </a:r>
            <a:endParaRPr lang="ru-RU" sz="1600" b="1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467544" y="2231034"/>
            <a:ext cx="2304256" cy="3790254"/>
          </a:xfrm>
          <a:prstGeom prst="rect">
            <a:avLst/>
          </a:prstGeom>
          <a:noFill/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285750" indent="-285750">
              <a:lnSpc>
                <a:spcPts val="1400"/>
              </a:lnSpc>
              <a:buFont typeface="Wingdings" pitchFamily="2" charset="2"/>
              <a:buChar char="§"/>
            </a:pPr>
            <a:r>
              <a:rPr lang="ru-RU" sz="1300" dirty="0">
                <a:solidFill>
                  <a:schemeClr val="tx1"/>
                </a:solidFill>
              </a:rPr>
              <a:t>Повышение качества преподавания русского языка и литературы</a:t>
            </a:r>
          </a:p>
          <a:p>
            <a:pPr marL="285750" indent="-285750">
              <a:lnSpc>
                <a:spcPts val="1400"/>
              </a:lnSpc>
              <a:buFont typeface="Wingdings" pitchFamily="2" charset="2"/>
              <a:buChar char="§"/>
            </a:pPr>
            <a:endParaRPr lang="ru-RU" sz="1300" dirty="0" smtClean="0">
              <a:solidFill>
                <a:schemeClr val="tx1"/>
              </a:solidFill>
            </a:endParaRPr>
          </a:p>
          <a:p>
            <a:pPr marL="285750" indent="-285750">
              <a:lnSpc>
                <a:spcPts val="1400"/>
              </a:lnSpc>
              <a:buFont typeface="Wingdings" pitchFamily="2" charset="2"/>
              <a:buChar char="§"/>
            </a:pPr>
            <a:r>
              <a:rPr lang="ru-RU" sz="1300" dirty="0" smtClean="0">
                <a:solidFill>
                  <a:schemeClr val="tx1"/>
                </a:solidFill>
              </a:rPr>
              <a:t>Формирование интереса    к чтению и литературе</a:t>
            </a:r>
          </a:p>
          <a:p>
            <a:pPr marL="285750" indent="-285750">
              <a:lnSpc>
                <a:spcPts val="1400"/>
              </a:lnSpc>
              <a:buFont typeface="Wingdings" pitchFamily="2" charset="2"/>
              <a:buChar char="§"/>
            </a:pPr>
            <a:endParaRPr lang="ru-RU" sz="1300" dirty="0">
              <a:solidFill>
                <a:schemeClr val="tx1"/>
              </a:solidFill>
            </a:endParaRPr>
          </a:p>
          <a:p>
            <a:pPr marL="285750" indent="-285750">
              <a:lnSpc>
                <a:spcPts val="1400"/>
              </a:lnSpc>
              <a:buFont typeface="Wingdings" pitchFamily="2" charset="2"/>
              <a:buChar char="§"/>
            </a:pPr>
            <a:r>
              <a:rPr lang="ru-RU" sz="1300" dirty="0" smtClean="0">
                <a:solidFill>
                  <a:schemeClr val="tx1"/>
                </a:solidFill>
              </a:rPr>
              <a:t>Повышение уровня читательской компетенции</a:t>
            </a:r>
          </a:p>
          <a:p>
            <a:pPr marL="285750" indent="-285750">
              <a:lnSpc>
                <a:spcPts val="1400"/>
              </a:lnSpc>
              <a:buFont typeface="Wingdings" pitchFamily="2" charset="2"/>
              <a:buChar char="§"/>
            </a:pPr>
            <a:endParaRPr lang="ru-RU" sz="1300" dirty="0" smtClean="0">
              <a:solidFill>
                <a:schemeClr val="tx1"/>
              </a:solidFill>
            </a:endParaRPr>
          </a:p>
          <a:p>
            <a:pPr marL="285750" indent="-285750">
              <a:lnSpc>
                <a:spcPts val="1400"/>
              </a:lnSpc>
              <a:buFont typeface="Wingdings" pitchFamily="2" charset="2"/>
              <a:buChar char="§"/>
            </a:pPr>
            <a:r>
              <a:rPr lang="ru-RU" sz="1300" dirty="0" smtClean="0">
                <a:solidFill>
                  <a:schemeClr val="tx1"/>
                </a:solidFill>
              </a:rPr>
              <a:t>Развитие школьных библиотек</a:t>
            </a:r>
          </a:p>
          <a:p>
            <a:pPr marL="285750" indent="-285750">
              <a:lnSpc>
                <a:spcPts val="1400"/>
              </a:lnSpc>
              <a:buFont typeface="Wingdings" pitchFamily="2" charset="2"/>
              <a:buChar char="§"/>
            </a:pPr>
            <a:endParaRPr lang="ru-RU" sz="1300" dirty="0" smtClean="0">
              <a:solidFill>
                <a:schemeClr val="tx1"/>
              </a:solidFill>
            </a:endParaRPr>
          </a:p>
          <a:p>
            <a:pPr marL="285750" indent="-285750">
              <a:lnSpc>
                <a:spcPts val="1400"/>
              </a:lnSpc>
              <a:buFont typeface="Wingdings" pitchFamily="2" charset="2"/>
              <a:buChar char="§"/>
            </a:pPr>
            <a:r>
              <a:rPr lang="ru-RU" sz="1300" dirty="0" smtClean="0">
                <a:solidFill>
                  <a:schemeClr val="tx1"/>
                </a:solidFill>
              </a:rPr>
              <a:t>Повышение уровня </a:t>
            </a:r>
            <a:r>
              <a:rPr lang="ru-RU" sz="1300" dirty="0" err="1" smtClean="0">
                <a:solidFill>
                  <a:schemeClr val="tx1"/>
                </a:solidFill>
              </a:rPr>
              <a:t>медийно</a:t>
            </a:r>
            <a:r>
              <a:rPr lang="ru-RU" sz="1300" dirty="0" smtClean="0">
                <a:solidFill>
                  <a:schemeClr val="tx1"/>
                </a:solidFill>
              </a:rPr>
              <a:t>-информационной грамотности</a:t>
            </a:r>
            <a:endParaRPr lang="ru-RU" sz="1300" dirty="0">
              <a:solidFill>
                <a:schemeClr val="tx1"/>
              </a:solidFill>
            </a:endParaRPr>
          </a:p>
        </p:txBody>
      </p:sp>
      <p:sp>
        <p:nvSpPr>
          <p:cNvPr id="15" name="Скругленный прямоугольник 20"/>
          <p:cNvSpPr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2915816" y="1061996"/>
            <a:ext cx="3528392" cy="881006"/>
          </a:xfrm>
          <a:prstGeom prst="rect">
            <a:avLst/>
          </a:prstGeom>
          <a:solidFill>
            <a:srgbClr val="A51340"/>
          </a:solidFill>
          <a:ln w="19050"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72000" tIns="72000" rIns="72000" bIns="72000" rtlCol="0" anchor="ctr"/>
          <a:lstStyle/>
          <a:p>
            <a:pPr algn="ctr">
              <a:lnSpc>
                <a:spcPts val="1500"/>
              </a:lnSpc>
            </a:pPr>
            <a:r>
              <a:rPr lang="ru-RU" sz="1600" b="1" dirty="0" smtClean="0"/>
              <a:t>Настройка институциональной</a:t>
            </a:r>
          </a:p>
          <a:p>
            <a:pPr algn="ctr">
              <a:lnSpc>
                <a:spcPts val="1500"/>
              </a:lnSpc>
            </a:pPr>
            <a:r>
              <a:rPr lang="ru-RU" sz="1600" b="1" dirty="0" smtClean="0"/>
              <a:t>среды</a:t>
            </a:r>
            <a:endParaRPr lang="ru-RU" sz="1600" b="1" dirty="0"/>
          </a:p>
        </p:txBody>
      </p:sp>
      <p:sp>
        <p:nvSpPr>
          <p:cNvPr id="17" name="Скругленный прямоугольник 20"/>
          <p:cNvSpPr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6588224" y="1052736"/>
            <a:ext cx="2088232" cy="881006"/>
          </a:xfrm>
          <a:prstGeom prst="rect">
            <a:avLst/>
          </a:prstGeom>
          <a:solidFill>
            <a:srgbClr val="A51340"/>
          </a:solidFill>
          <a:ln w="19050"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72000" tIns="72000" rIns="72000" bIns="72000" rtlCol="0" anchor="ctr"/>
          <a:lstStyle/>
          <a:p>
            <a:pPr algn="ctr">
              <a:lnSpc>
                <a:spcPts val="1500"/>
              </a:lnSpc>
            </a:pPr>
            <a:r>
              <a:rPr lang="ru-RU" sz="1600" b="1" dirty="0" smtClean="0"/>
              <a:t>Развитие инфраструктуры</a:t>
            </a:r>
          </a:p>
          <a:p>
            <a:pPr algn="ctr">
              <a:lnSpc>
                <a:spcPts val="1500"/>
              </a:lnSpc>
            </a:pPr>
            <a:r>
              <a:rPr lang="ru-RU" sz="1600" b="1" dirty="0"/>
              <a:t>д</a:t>
            </a:r>
            <a:r>
              <a:rPr lang="ru-RU" sz="1600" b="1" dirty="0" smtClean="0"/>
              <a:t>ля чтения</a:t>
            </a:r>
            <a:endParaRPr lang="ru-RU" sz="1600" b="1" dirty="0"/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568800-5660-445C-B6A8-4C09145A5D44}" type="slidenum">
              <a:rPr lang="ru-RU" smtClean="0"/>
              <a:pPr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898320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0" y="260648"/>
            <a:ext cx="359024" cy="936104"/>
          </a:xfrm>
          <a:prstGeom prst="rect">
            <a:avLst/>
          </a:prstGeom>
          <a:solidFill>
            <a:srgbClr val="A513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77815" y="157200"/>
            <a:ext cx="8640960" cy="1143000"/>
          </a:xfrm>
        </p:spPr>
        <p:txBody>
          <a:bodyPr>
            <a:noAutofit/>
          </a:bodyPr>
          <a:lstStyle/>
          <a:p>
            <a:pPr algn="l"/>
            <a:r>
              <a:rPr lang="ru-RU" sz="1800" b="1" dirty="0"/>
              <a:t>В 2015 г. рост «бумажного» книжного рынка США сменился падением из-за отсутствия ярких бестселлеров. Франция и Великобритания, напротив, демонстрируют небольшой рост. Т</a:t>
            </a:r>
            <a:r>
              <a:rPr lang="ru-RU" sz="1800" b="1" dirty="0" smtClean="0"/>
              <a:t>емпы </a:t>
            </a:r>
            <a:r>
              <a:rPr lang="ru-RU" sz="1800" b="1" dirty="0"/>
              <a:t>роста в </a:t>
            </a:r>
            <a:r>
              <a:rPr lang="ru-RU" sz="1800" b="1" dirty="0" smtClean="0"/>
              <a:t>Китае снижаются, но по прежнему остаются очень высокими</a:t>
            </a:r>
            <a:endParaRPr lang="ru-RU" sz="1800" b="1" dirty="0"/>
          </a:p>
        </p:txBody>
      </p:sp>
      <p:graphicFrame>
        <p:nvGraphicFramePr>
          <p:cNvPr id="12" name="Диаграмма 1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43539732"/>
              </p:ext>
            </p:extLst>
          </p:nvPr>
        </p:nvGraphicFramePr>
        <p:xfrm>
          <a:off x="572416" y="1340988"/>
          <a:ext cx="7992000" cy="396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3" name="TextBox 12"/>
          <p:cNvSpPr txBox="1"/>
          <p:nvPr/>
        </p:nvSpPr>
        <p:spPr>
          <a:xfrm>
            <a:off x="590872" y="5739087"/>
            <a:ext cx="698477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kern="0" dirty="0">
                <a:solidFill>
                  <a:srgbClr val="000000"/>
                </a:solidFill>
              </a:rPr>
              <a:t>*</a:t>
            </a:r>
            <a:r>
              <a:rPr lang="en-US" sz="1400" b="1" kern="0" dirty="0" err="1">
                <a:solidFill>
                  <a:srgbClr val="000000"/>
                </a:solidFill>
              </a:rPr>
              <a:t>Данные</a:t>
            </a:r>
            <a:r>
              <a:rPr lang="en-US" sz="1400" b="1" kern="0" dirty="0">
                <a:solidFill>
                  <a:srgbClr val="000000"/>
                </a:solidFill>
              </a:rPr>
              <a:t> </a:t>
            </a:r>
            <a:r>
              <a:rPr lang="en-US" sz="1400" b="1" kern="0" dirty="0" err="1">
                <a:solidFill>
                  <a:srgbClr val="000000"/>
                </a:solidFill>
              </a:rPr>
              <a:t>доклада</a:t>
            </a:r>
            <a:r>
              <a:rPr lang="en-US" sz="1400" b="1" kern="0" dirty="0">
                <a:solidFill>
                  <a:srgbClr val="000000"/>
                </a:solidFill>
              </a:rPr>
              <a:t> “The Business of books 2016” Frankfurter </a:t>
            </a:r>
            <a:r>
              <a:rPr lang="en-US" sz="1400" b="1" kern="0" dirty="0" err="1">
                <a:solidFill>
                  <a:srgbClr val="000000"/>
                </a:solidFill>
              </a:rPr>
              <a:t>Buchmesse</a:t>
            </a:r>
            <a:r>
              <a:rPr lang="en-US" sz="1400" b="1" kern="0" dirty="0">
                <a:solidFill>
                  <a:srgbClr val="000000"/>
                </a:solidFill>
              </a:rPr>
              <a:t> Business Club</a:t>
            </a: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568800-5660-445C-B6A8-4C09145A5D44}" type="slidenum">
              <a:rPr lang="ru-RU" smtClean="0"/>
              <a:pPr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74839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0" y="260648"/>
            <a:ext cx="359024" cy="936104"/>
          </a:xfrm>
          <a:prstGeom prst="rect">
            <a:avLst/>
          </a:prstGeom>
          <a:solidFill>
            <a:srgbClr val="A513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90872" y="125760"/>
            <a:ext cx="8229600" cy="1143000"/>
          </a:xfrm>
        </p:spPr>
        <p:txBody>
          <a:bodyPr>
            <a:noAutofit/>
          </a:bodyPr>
          <a:lstStyle/>
          <a:p>
            <a:pPr algn="l"/>
            <a:r>
              <a:rPr lang="ru-RU" sz="1800" b="1" dirty="0"/>
              <a:t>В </a:t>
            </a:r>
            <a:r>
              <a:rPr lang="ru-RU" sz="1800" b="1" dirty="0" smtClean="0"/>
              <a:t>англоязычных странах продажи электронных книг в 2015 г. впервые снизились в стоимостном исчислении.</a:t>
            </a:r>
            <a:r>
              <a:rPr lang="en-US" sz="1800" b="1" dirty="0" smtClean="0"/>
              <a:t> </a:t>
            </a:r>
            <a:r>
              <a:rPr lang="ru-RU" sz="1800" b="1" dirty="0" smtClean="0"/>
              <a:t>Рост в Германии замедлился практически до нуля</a:t>
            </a:r>
            <a:endParaRPr lang="ru-RU" sz="1800" b="1" dirty="0"/>
          </a:p>
        </p:txBody>
      </p:sp>
      <p:sp>
        <p:nvSpPr>
          <p:cNvPr id="13" name="TextBox 12"/>
          <p:cNvSpPr txBox="1"/>
          <p:nvPr/>
        </p:nvSpPr>
        <p:spPr>
          <a:xfrm>
            <a:off x="590872" y="5739087"/>
            <a:ext cx="698477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kern="0" dirty="0">
                <a:solidFill>
                  <a:srgbClr val="000000"/>
                </a:solidFill>
              </a:rPr>
              <a:t>*</a:t>
            </a:r>
            <a:r>
              <a:rPr lang="en-US" sz="1400" b="1" kern="0" dirty="0" err="1">
                <a:solidFill>
                  <a:srgbClr val="000000"/>
                </a:solidFill>
              </a:rPr>
              <a:t>Данные</a:t>
            </a:r>
            <a:r>
              <a:rPr lang="en-US" sz="1400" b="1" kern="0" dirty="0">
                <a:solidFill>
                  <a:srgbClr val="000000"/>
                </a:solidFill>
              </a:rPr>
              <a:t> </a:t>
            </a:r>
            <a:r>
              <a:rPr lang="en-US" sz="1400" b="1" kern="0" dirty="0" err="1">
                <a:solidFill>
                  <a:srgbClr val="000000"/>
                </a:solidFill>
              </a:rPr>
              <a:t>доклада</a:t>
            </a:r>
            <a:r>
              <a:rPr lang="en-US" sz="1400" b="1" kern="0" dirty="0">
                <a:solidFill>
                  <a:srgbClr val="000000"/>
                </a:solidFill>
              </a:rPr>
              <a:t> </a:t>
            </a:r>
            <a:r>
              <a:rPr lang="en-US" sz="1400" b="1" kern="0" dirty="0" smtClean="0">
                <a:solidFill>
                  <a:srgbClr val="000000"/>
                </a:solidFill>
              </a:rPr>
              <a:t>“Global eBook 2016”</a:t>
            </a:r>
            <a:endParaRPr lang="en-US" sz="1400" b="1" kern="0" dirty="0">
              <a:solidFill>
                <a:srgbClr val="000000"/>
              </a:solidFill>
            </a:endParaRPr>
          </a:p>
        </p:txBody>
      </p:sp>
      <p:graphicFrame>
        <p:nvGraphicFramePr>
          <p:cNvPr id="9" name="Диаграмма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33199942"/>
              </p:ext>
            </p:extLst>
          </p:nvPr>
        </p:nvGraphicFramePr>
        <p:xfrm>
          <a:off x="576000" y="1196752"/>
          <a:ext cx="7992000" cy="234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1" name="Диаграмма 10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56358419"/>
              </p:ext>
            </p:extLst>
          </p:nvPr>
        </p:nvGraphicFramePr>
        <p:xfrm>
          <a:off x="588327" y="3467920"/>
          <a:ext cx="7992000" cy="234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568800-5660-445C-B6A8-4C09145A5D44}" type="slidenum">
              <a:rPr lang="ru-RU" smtClean="0"/>
              <a:pPr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768248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Диаграмма 10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07157547"/>
              </p:ext>
            </p:extLst>
          </p:nvPr>
        </p:nvGraphicFramePr>
        <p:xfrm>
          <a:off x="4932040" y="1196752"/>
          <a:ext cx="3960000" cy="396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Прямоугольник 7"/>
          <p:cNvSpPr/>
          <p:nvPr/>
        </p:nvSpPr>
        <p:spPr>
          <a:xfrm>
            <a:off x="0" y="260648"/>
            <a:ext cx="359024" cy="936104"/>
          </a:xfrm>
          <a:prstGeom prst="rect">
            <a:avLst/>
          </a:prstGeom>
          <a:solidFill>
            <a:srgbClr val="A513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21" name="Диаграмма 20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93891686"/>
              </p:ext>
            </p:extLst>
          </p:nvPr>
        </p:nvGraphicFramePr>
        <p:xfrm>
          <a:off x="611560" y="1268760"/>
          <a:ext cx="3960000" cy="396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90872" y="125760"/>
            <a:ext cx="8229600" cy="1143000"/>
          </a:xfrm>
        </p:spPr>
        <p:txBody>
          <a:bodyPr>
            <a:noAutofit/>
          </a:bodyPr>
          <a:lstStyle/>
          <a:p>
            <a:pPr algn="l"/>
            <a:r>
              <a:rPr lang="ru-RU" sz="1800" b="1" dirty="0" smtClean="0"/>
              <a:t>В натуральном выражении книжный рынок </a:t>
            </a:r>
            <a:r>
              <a:rPr lang="ru-RU" sz="1800" b="1" dirty="0" err="1" smtClean="0"/>
              <a:t>стагнирует</a:t>
            </a:r>
            <a:r>
              <a:rPr lang="ru-RU" sz="1800" b="1" dirty="0" smtClean="0"/>
              <a:t>, благодаря росту электронных книг, развитию новых каналов сбыта и выводу на рынок новых товарных категорий (блокноты, раскраски). Рублёвый рынок растёт на 7% в 2016 г., в 2017 г. ожидается рост на 5%</a:t>
            </a:r>
            <a:endParaRPr lang="ru-RU" sz="1800" b="1" dirty="0"/>
          </a:p>
        </p:txBody>
      </p:sp>
      <p:sp>
        <p:nvSpPr>
          <p:cNvPr id="9" name="TextBox 8"/>
          <p:cNvSpPr txBox="1"/>
          <p:nvPr/>
        </p:nvSpPr>
        <p:spPr>
          <a:xfrm>
            <a:off x="590872" y="5352293"/>
            <a:ext cx="3960000" cy="1413153"/>
          </a:xfrm>
          <a:prstGeom prst="roundRect">
            <a:avLst/>
          </a:prstGeom>
          <a:noFill/>
          <a:ln>
            <a:solidFill>
              <a:srgbClr val="A5134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400" b="1" i="0" u="none" strike="noStrike" kern="0" cap="none" spc="0" normalizeH="0" baseline="0" noProof="0" dirty="0" smtClean="0">
                <a:solidFill>
                  <a:srgbClr val="000000"/>
                </a:solidFill>
                <a:effectLst/>
                <a:uLnTx/>
                <a:uFillTx/>
                <a:ea typeface="+mn-ea"/>
                <a:cs typeface="+mn-cs"/>
              </a:rPr>
              <a:t>Снижение рынка в натуральном выражении в 2016 г. </a:t>
            </a:r>
            <a:r>
              <a:rPr lang="ru-RU" sz="1400" b="1" kern="0" dirty="0" smtClean="0">
                <a:solidFill>
                  <a:srgbClr val="000000"/>
                </a:solidFill>
              </a:rPr>
              <a:t>почти прекратилось</a:t>
            </a:r>
          </a:p>
          <a:p>
            <a:pPr marL="0" marR="0" lvl="0" indent="0" algn="just" defTabSz="91440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400" b="1" i="0" u="none" strike="noStrike" kern="0" cap="none" spc="0" normalizeH="0" baseline="0" noProof="0" dirty="0">
              <a:solidFill>
                <a:srgbClr val="000000"/>
              </a:solidFill>
              <a:effectLst/>
              <a:uLnTx/>
              <a:uFillTx/>
              <a:ea typeface="+mn-ea"/>
              <a:cs typeface="+mn-cs"/>
            </a:endParaRPr>
          </a:p>
          <a:p>
            <a:pPr marL="0" marR="0" lvl="0" indent="0" algn="just" defTabSz="91440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sz="1400" b="1" kern="0" dirty="0" smtClean="0">
              <a:solidFill>
                <a:srgbClr val="000000"/>
              </a:solidFill>
            </a:endParaRPr>
          </a:p>
          <a:p>
            <a:pPr marL="0" marR="0" lvl="0" indent="0" algn="just" defTabSz="91440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400" b="1" i="0" u="none" strike="noStrike" kern="0" cap="none" spc="0" normalizeH="0" baseline="0" noProof="0" dirty="0" smtClean="0">
              <a:solidFill>
                <a:srgbClr val="67676B"/>
              </a:solidFill>
              <a:effectLst/>
              <a:uLnTx/>
              <a:uFillTx/>
              <a:ea typeface="+mn-ea"/>
              <a:cs typeface="+mn-cs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2221456" y="3717032"/>
            <a:ext cx="540000" cy="338674"/>
          </a:xfrm>
          <a:prstGeom prst="roundRect">
            <a:avLst/>
          </a:prstGeom>
          <a:solidFill>
            <a:schemeClr val="bg1"/>
          </a:solidFill>
          <a:ln>
            <a:solidFill>
              <a:srgbClr val="A5134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ts val="1800"/>
              </a:lnSpc>
              <a:spcBef>
                <a:spcPts val="0"/>
              </a:spcBef>
              <a:buClrTx/>
              <a:buSzTx/>
              <a:buFontTx/>
              <a:buNone/>
              <a:tabLst/>
              <a:defRPr/>
            </a:pPr>
            <a:r>
              <a:rPr kumimoji="0" lang="en-US" sz="1200" b="1" i="1" u="none" strike="noStrike" kern="0" cap="none" spc="0" normalizeH="0" baseline="0" noProof="0" dirty="0" smtClean="0">
                <a:solidFill>
                  <a:srgbClr val="000000"/>
                </a:solidFill>
                <a:effectLst/>
                <a:uLnTx/>
                <a:uFillTx/>
                <a:ea typeface="+mn-ea"/>
                <a:cs typeface="+mn-cs"/>
              </a:rPr>
              <a:t>-</a:t>
            </a:r>
            <a:r>
              <a:rPr kumimoji="0" lang="ru-RU" sz="1200" b="1" i="1" u="none" strike="noStrike" kern="0" cap="none" spc="0" normalizeH="0" baseline="0" noProof="0" dirty="0" smtClean="0">
                <a:solidFill>
                  <a:srgbClr val="000000"/>
                </a:solidFill>
                <a:effectLst/>
                <a:uLnTx/>
                <a:uFillTx/>
                <a:ea typeface="+mn-ea"/>
                <a:cs typeface="+mn-cs"/>
              </a:rPr>
              <a:t>11</a:t>
            </a:r>
            <a:r>
              <a:rPr kumimoji="0" lang="en-US" sz="1200" b="1" i="1" u="none" strike="noStrike" kern="0" cap="none" spc="0" normalizeH="0" baseline="0" noProof="0" dirty="0" smtClean="0">
                <a:solidFill>
                  <a:srgbClr val="000000"/>
                </a:solidFill>
                <a:effectLst/>
                <a:uLnTx/>
                <a:uFillTx/>
                <a:ea typeface="+mn-ea"/>
                <a:cs typeface="+mn-cs"/>
              </a:rPr>
              <a:t>%</a:t>
            </a:r>
            <a:endParaRPr kumimoji="0" lang="ru-RU" sz="1200" b="1" i="1" u="none" strike="noStrike" kern="0" cap="none" spc="0" normalizeH="0" baseline="0" noProof="0" dirty="0" smtClean="0">
              <a:solidFill>
                <a:srgbClr val="67676B"/>
              </a:solidFill>
              <a:effectLst/>
              <a:uLnTx/>
              <a:uFillTx/>
              <a:ea typeface="+mn-ea"/>
              <a:cs typeface="+mn-cs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1501376" y="4195767"/>
            <a:ext cx="540000" cy="338674"/>
          </a:xfrm>
          <a:prstGeom prst="roundRect">
            <a:avLst/>
          </a:prstGeom>
          <a:solidFill>
            <a:schemeClr val="bg1"/>
          </a:solidFill>
          <a:ln>
            <a:solidFill>
              <a:srgbClr val="A5134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ts val="1800"/>
              </a:lnSpc>
              <a:spcBef>
                <a:spcPts val="0"/>
              </a:spcBef>
              <a:buClrTx/>
              <a:buSzTx/>
              <a:buFontTx/>
              <a:buNone/>
              <a:tabLst/>
              <a:defRPr/>
            </a:pPr>
            <a:r>
              <a:rPr kumimoji="0" lang="en-US" sz="1200" b="1" i="1" u="none" strike="noStrike" kern="0" cap="none" spc="0" normalizeH="0" baseline="0" noProof="0" dirty="0" smtClean="0">
                <a:solidFill>
                  <a:srgbClr val="000000"/>
                </a:solidFill>
                <a:effectLst/>
                <a:uLnTx/>
                <a:uFillTx/>
                <a:ea typeface="+mn-ea"/>
                <a:cs typeface="+mn-cs"/>
              </a:rPr>
              <a:t>-</a:t>
            </a:r>
            <a:r>
              <a:rPr kumimoji="0" lang="ru-RU" sz="1200" b="1" i="1" u="none" strike="noStrike" kern="0" cap="none" spc="0" normalizeH="0" baseline="0" noProof="0" dirty="0" smtClean="0">
                <a:solidFill>
                  <a:srgbClr val="000000"/>
                </a:solidFill>
                <a:effectLst/>
                <a:uLnTx/>
                <a:uFillTx/>
                <a:ea typeface="+mn-ea"/>
                <a:cs typeface="+mn-cs"/>
              </a:rPr>
              <a:t>15</a:t>
            </a:r>
            <a:r>
              <a:rPr kumimoji="0" lang="en-US" sz="1200" b="1" i="1" u="none" strike="noStrike" kern="0" cap="none" spc="0" normalizeH="0" baseline="0" noProof="0" dirty="0" smtClean="0">
                <a:solidFill>
                  <a:srgbClr val="000000"/>
                </a:solidFill>
                <a:effectLst/>
                <a:uLnTx/>
                <a:uFillTx/>
                <a:ea typeface="+mn-ea"/>
                <a:cs typeface="+mn-cs"/>
              </a:rPr>
              <a:t>%</a:t>
            </a:r>
            <a:endParaRPr kumimoji="0" lang="ru-RU" sz="1200" b="1" i="1" u="none" strike="noStrike" kern="0" cap="none" spc="0" normalizeH="0" baseline="0" noProof="0" dirty="0" smtClean="0">
              <a:solidFill>
                <a:srgbClr val="67676B"/>
              </a:solidFill>
              <a:effectLst/>
              <a:uLnTx/>
              <a:uFillTx/>
              <a:ea typeface="+mn-ea"/>
              <a:cs typeface="+mn-cs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2843808" y="4195767"/>
            <a:ext cx="540000" cy="338674"/>
          </a:xfrm>
          <a:prstGeom prst="roundRect">
            <a:avLst/>
          </a:prstGeom>
          <a:solidFill>
            <a:schemeClr val="bg1"/>
          </a:solidFill>
          <a:ln>
            <a:solidFill>
              <a:srgbClr val="A5134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ts val="1800"/>
              </a:lnSpc>
              <a:spcBef>
                <a:spcPts val="0"/>
              </a:spcBef>
              <a:buClrTx/>
              <a:buSzTx/>
              <a:buFontTx/>
              <a:buNone/>
              <a:tabLst/>
              <a:defRPr/>
            </a:pPr>
            <a:r>
              <a:rPr lang="ru-RU" sz="1200" b="1" i="1" kern="0" dirty="0">
                <a:solidFill>
                  <a:srgbClr val="000000"/>
                </a:solidFill>
              </a:rPr>
              <a:t>0</a:t>
            </a:r>
            <a:r>
              <a:rPr kumimoji="0" lang="en-US" sz="1200" b="1" i="1" u="none" strike="noStrike" kern="0" cap="none" spc="0" normalizeH="0" baseline="0" noProof="0" dirty="0" smtClean="0">
                <a:solidFill>
                  <a:srgbClr val="000000"/>
                </a:solidFill>
                <a:effectLst/>
                <a:uLnTx/>
                <a:uFillTx/>
              </a:rPr>
              <a:t>%</a:t>
            </a:r>
            <a:endParaRPr kumimoji="0" lang="ru-RU" sz="1200" b="1" i="1" u="none" strike="noStrike" kern="0" cap="none" spc="0" normalizeH="0" baseline="0" noProof="0" dirty="0" smtClean="0">
              <a:solidFill>
                <a:srgbClr val="67676B"/>
              </a:solidFill>
              <a:effectLst/>
              <a:uLnTx/>
              <a:uFillTx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3563888" y="3717032"/>
            <a:ext cx="540000" cy="338674"/>
          </a:xfrm>
          <a:prstGeom prst="roundRect">
            <a:avLst/>
          </a:prstGeom>
          <a:solidFill>
            <a:schemeClr val="bg1"/>
          </a:solidFill>
          <a:ln>
            <a:solidFill>
              <a:srgbClr val="A5134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ts val="1800"/>
              </a:lnSpc>
              <a:spcBef>
                <a:spcPts val="0"/>
              </a:spcBef>
              <a:buClrTx/>
              <a:buSzTx/>
              <a:buFontTx/>
              <a:buNone/>
              <a:tabLst/>
              <a:defRPr/>
            </a:pPr>
            <a:r>
              <a:rPr lang="ru-RU" sz="1200" b="1" i="1" kern="0" dirty="0">
                <a:solidFill>
                  <a:srgbClr val="000000"/>
                </a:solidFill>
              </a:rPr>
              <a:t>0</a:t>
            </a:r>
            <a:r>
              <a:rPr kumimoji="0" lang="en-US" sz="1200" b="1" i="1" u="none" strike="noStrike" kern="0" cap="none" spc="0" normalizeH="0" baseline="0" noProof="0" dirty="0" smtClean="0">
                <a:solidFill>
                  <a:srgbClr val="000000"/>
                </a:solidFill>
                <a:effectLst/>
                <a:uLnTx/>
                <a:uFillTx/>
              </a:rPr>
              <a:t>%</a:t>
            </a:r>
            <a:endParaRPr kumimoji="0" lang="ru-RU" sz="1200" b="1" i="1" u="none" strike="noStrike" kern="0" cap="none" spc="0" normalizeH="0" baseline="0" noProof="0" dirty="0" smtClean="0">
              <a:solidFill>
                <a:srgbClr val="67676B"/>
              </a:solidFill>
              <a:effectLst/>
              <a:uLnTx/>
              <a:uFillTx/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568800-5660-445C-B6A8-4C09145A5D44}" type="slidenum">
              <a:rPr lang="ru-RU" smtClean="0"/>
              <a:pPr/>
              <a:t>4</a:t>
            </a:fld>
            <a:endParaRPr lang="ru-RU"/>
          </a:p>
        </p:txBody>
      </p:sp>
      <p:sp>
        <p:nvSpPr>
          <p:cNvPr id="12" name="TextBox 11"/>
          <p:cNvSpPr txBox="1"/>
          <p:nvPr/>
        </p:nvSpPr>
        <p:spPr>
          <a:xfrm>
            <a:off x="5671397" y="4176896"/>
            <a:ext cx="540000" cy="357545"/>
          </a:xfrm>
          <a:prstGeom prst="roundRect">
            <a:avLst/>
          </a:prstGeom>
          <a:solidFill>
            <a:schemeClr val="bg1"/>
          </a:solidFill>
          <a:ln>
            <a:solidFill>
              <a:srgbClr val="A5134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ts val="1800"/>
              </a:lnSpc>
              <a:spcBef>
                <a:spcPts val="0"/>
              </a:spcBef>
              <a:buClrTx/>
              <a:buSzTx/>
              <a:buFontTx/>
              <a:buNone/>
              <a:tabLst/>
              <a:defRPr/>
            </a:pPr>
            <a:r>
              <a:rPr kumimoji="0" lang="en-US" sz="1200" b="1" i="1" u="none" strike="noStrike" kern="0" cap="none" spc="0" normalizeH="0" baseline="0" noProof="0" dirty="0" smtClean="0">
                <a:solidFill>
                  <a:srgbClr val="000000"/>
                </a:solidFill>
                <a:effectLst/>
                <a:uLnTx/>
                <a:uFillTx/>
                <a:ea typeface="+mn-ea"/>
                <a:cs typeface="+mn-cs"/>
              </a:rPr>
              <a:t>-</a:t>
            </a:r>
            <a:r>
              <a:rPr kumimoji="0" lang="ru-RU" sz="1200" b="1" i="1" u="none" strike="noStrike" kern="0" cap="none" spc="0" normalizeH="0" baseline="0" noProof="0" dirty="0" smtClean="0">
                <a:solidFill>
                  <a:srgbClr val="000000"/>
                </a:solidFill>
                <a:effectLst/>
                <a:uLnTx/>
                <a:uFillTx/>
                <a:ea typeface="+mn-ea"/>
                <a:cs typeface="+mn-cs"/>
              </a:rPr>
              <a:t>2</a:t>
            </a:r>
            <a:r>
              <a:rPr kumimoji="0" lang="en-US" sz="1200" b="1" i="1" u="none" strike="noStrike" kern="0" cap="none" spc="0" normalizeH="0" baseline="0" noProof="0" dirty="0" smtClean="0">
                <a:solidFill>
                  <a:srgbClr val="000000"/>
                </a:solidFill>
                <a:effectLst/>
                <a:uLnTx/>
                <a:uFillTx/>
                <a:ea typeface="+mn-ea"/>
                <a:cs typeface="+mn-cs"/>
              </a:rPr>
              <a:t>%</a:t>
            </a:r>
            <a:endParaRPr kumimoji="0" lang="ru-RU" sz="1200" b="1" i="1" u="none" strike="noStrike" kern="0" cap="none" spc="0" normalizeH="0" baseline="0" noProof="0" dirty="0" smtClean="0">
              <a:solidFill>
                <a:srgbClr val="67676B"/>
              </a:solidFill>
              <a:effectLst/>
              <a:uLnTx/>
              <a:uFillTx/>
              <a:ea typeface="+mn-ea"/>
              <a:cs typeface="+mn-cs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408264" y="3707596"/>
            <a:ext cx="540000" cy="357545"/>
          </a:xfrm>
          <a:prstGeom prst="roundRect">
            <a:avLst/>
          </a:prstGeom>
          <a:solidFill>
            <a:schemeClr val="bg1"/>
          </a:solidFill>
          <a:ln>
            <a:solidFill>
              <a:srgbClr val="37CE14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ts val="1800"/>
              </a:lnSpc>
              <a:spcBef>
                <a:spcPts val="0"/>
              </a:spcBef>
              <a:buClrTx/>
              <a:buSzTx/>
              <a:buFontTx/>
              <a:buNone/>
              <a:tabLst/>
              <a:defRPr/>
            </a:pPr>
            <a:r>
              <a:rPr kumimoji="0" lang="en-US" sz="1200" b="1" i="1" u="none" strike="noStrike" kern="0" cap="none" spc="0" normalizeH="0" baseline="0" noProof="0" dirty="0" smtClean="0">
                <a:solidFill>
                  <a:srgbClr val="000000"/>
                </a:solidFill>
                <a:effectLst/>
                <a:uLnTx/>
                <a:uFillTx/>
              </a:rPr>
              <a:t>+</a:t>
            </a:r>
            <a:r>
              <a:rPr lang="ru-RU" sz="1200" b="1" i="1" kern="0" dirty="0">
                <a:solidFill>
                  <a:srgbClr val="000000"/>
                </a:solidFill>
              </a:rPr>
              <a:t>4</a:t>
            </a:r>
            <a:r>
              <a:rPr kumimoji="0" lang="en-US" sz="1200" b="1" i="1" u="none" strike="noStrike" kern="0" cap="none" spc="0" normalizeH="0" baseline="0" noProof="0" dirty="0" smtClean="0">
                <a:solidFill>
                  <a:srgbClr val="000000"/>
                </a:solidFill>
                <a:effectLst/>
                <a:uLnTx/>
                <a:uFillTx/>
              </a:rPr>
              <a:t>%</a:t>
            </a:r>
            <a:endParaRPr kumimoji="0" lang="ru-RU" sz="1200" b="1" i="1" u="none" strike="noStrike" kern="0" cap="none" spc="0" normalizeH="0" baseline="0" noProof="0" dirty="0" smtClean="0">
              <a:solidFill>
                <a:srgbClr val="67676B"/>
              </a:solidFill>
              <a:effectLst/>
              <a:uLnTx/>
              <a:uFillTx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7080000" y="4176896"/>
            <a:ext cx="540000" cy="357545"/>
          </a:xfrm>
          <a:prstGeom prst="roundRect">
            <a:avLst/>
          </a:prstGeom>
          <a:solidFill>
            <a:schemeClr val="bg1"/>
          </a:solidFill>
          <a:ln>
            <a:solidFill>
              <a:srgbClr val="37CE14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ts val="1800"/>
              </a:lnSpc>
              <a:spcBef>
                <a:spcPts val="0"/>
              </a:spcBef>
              <a:buClrTx/>
              <a:buSzTx/>
              <a:buFontTx/>
              <a:buNone/>
              <a:tabLst/>
              <a:defRPr/>
            </a:pPr>
            <a:r>
              <a:rPr kumimoji="0" lang="en-US" sz="1200" b="1" i="1" u="none" strike="noStrike" kern="0" cap="none" spc="0" normalizeH="0" baseline="0" noProof="0" dirty="0" smtClean="0">
                <a:solidFill>
                  <a:srgbClr val="000000"/>
                </a:solidFill>
                <a:effectLst/>
                <a:uLnTx/>
                <a:uFillTx/>
              </a:rPr>
              <a:t>+</a:t>
            </a:r>
            <a:r>
              <a:rPr lang="ru-RU" sz="1200" b="1" i="1" kern="0" dirty="0">
                <a:solidFill>
                  <a:srgbClr val="000000"/>
                </a:solidFill>
              </a:rPr>
              <a:t>7</a:t>
            </a:r>
            <a:r>
              <a:rPr kumimoji="0" lang="en-US" sz="1200" b="1" i="1" u="none" strike="noStrike" kern="0" cap="none" spc="0" normalizeH="0" baseline="0" noProof="0" dirty="0" smtClean="0">
                <a:solidFill>
                  <a:srgbClr val="000000"/>
                </a:solidFill>
                <a:effectLst/>
                <a:uLnTx/>
                <a:uFillTx/>
              </a:rPr>
              <a:t>%</a:t>
            </a:r>
            <a:endParaRPr kumimoji="0" lang="ru-RU" sz="1200" b="1" i="1" u="none" strike="noStrike" kern="0" cap="none" spc="0" normalizeH="0" baseline="0" noProof="0" dirty="0" smtClean="0">
              <a:solidFill>
                <a:srgbClr val="67676B"/>
              </a:solidFill>
              <a:effectLst/>
              <a:uLnTx/>
              <a:uFillTx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7740352" y="3717032"/>
            <a:ext cx="540000" cy="357545"/>
          </a:xfrm>
          <a:prstGeom prst="roundRect">
            <a:avLst/>
          </a:prstGeom>
          <a:solidFill>
            <a:schemeClr val="bg1"/>
          </a:solidFill>
          <a:ln>
            <a:solidFill>
              <a:srgbClr val="37CE14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ts val="1800"/>
              </a:lnSpc>
              <a:spcBef>
                <a:spcPts val="0"/>
              </a:spcBef>
              <a:buClrTx/>
              <a:buSzTx/>
              <a:buFontTx/>
              <a:buNone/>
              <a:tabLst/>
              <a:defRPr/>
            </a:pPr>
            <a:r>
              <a:rPr kumimoji="0" lang="en-US" sz="1200" b="1" i="1" u="none" strike="noStrike" kern="0" cap="none" spc="0" normalizeH="0" baseline="0" noProof="0" dirty="0" smtClean="0">
                <a:solidFill>
                  <a:srgbClr val="000000"/>
                </a:solidFill>
                <a:effectLst/>
                <a:uLnTx/>
                <a:uFillTx/>
              </a:rPr>
              <a:t>+</a:t>
            </a:r>
            <a:r>
              <a:rPr lang="ru-RU" sz="1200" b="1" i="1" kern="0" dirty="0">
                <a:solidFill>
                  <a:srgbClr val="000000"/>
                </a:solidFill>
              </a:rPr>
              <a:t>5</a:t>
            </a:r>
            <a:r>
              <a:rPr kumimoji="0" lang="en-US" sz="1200" b="1" i="1" u="none" strike="noStrike" kern="0" cap="none" spc="0" normalizeH="0" baseline="0" noProof="0" dirty="0" smtClean="0">
                <a:solidFill>
                  <a:srgbClr val="000000"/>
                </a:solidFill>
                <a:effectLst/>
                <a:uLnTx/>
                <a:uFillTx/>
              </a:rPr>
              <a:t>%</a:t>
            </a:r>
            <a:endParaRPr kumimoji="0" lang="ru-RU" sz="1200" b="1" i="1" u="none" strike="noStrike" kern="0" cap="none" spc="0" normalizeH="0" baseline="0" noProof="0" dirty="0" smtClean="0">
              <a:solidFill>
                <a:srgbClr val="67676B"/>
              </a:solidFill>
              <a:effectLst/>
              <a:uLnTx/>
              <a:uFillTx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6408264" y="1717211"/>
            <a:ext cx="1224136" cy="357545"/>
          </a:xfrm>
          <a:prstGeom prst="roundRect">
            <a:avLst/>
          </a:prstGeom>
          <a:solidFill>
            <a:schemeClr val="bg1"/>
          </a:solidFill>
          <a:ln>
            <a:solidFill>
              <a:srgbClr val="37CE14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0" algn="ctr">
              <a:lnSpc>
                <a:spcPts val="1800"/>
              </a:lnSpc>
              <a:defRPr/>
            </a:pPr>
            <a:r>
              <a:rPr lang="en-US" sz="1400" b="1" i="1" kern="0" dirty="0" smtClean="0">
                <a:solidFill>
                  <a:srgbClr val="000000"/>
                </a:solidFill>
              </a:rPr>
              <a:t>CAGR </a:t>
            </a:r>
            <a:r>
              <a:rPr lang="ru-RU" sz="1400" b="1" i="1" kern="0" dirty="0" smtClean="0">
                <a:solidFill>
                  <a:srgbClr val="000000"/>
                </a:solidFill>
              </a:rPr>
              <a:t>3</a:t>
            </a:r>
            <a:r>
              <a:rPr lang="en-US" sz="1400" b="1" i="1" kern="0" dirty="0" smtClean="0">
                <a:solidFill>
                  <a:srgbClr val="000000"/>
                </a:solidFill>
              </a:rPr>
              <a:t>%</a:t>
            </a:r>
            <a:endParaRPr kumimoji="0" lang="ru-RU" sz="1400" b="1" i="1" u="none" strike="noStrike" kern="0" cap="none" spc="0" normalizeH="0" baseline="0" noProof="0" dirty="0" smtClean="0">
              <a:solidFill>
                <a:srgbClr val="67676B"/>
              </a:solidFill>
              <a:effectLst/>
              <a:uLnTx/>
              <a:uFillTx/>
              <a:ea typeface="+mn-ea"/>
              <a:cs typeface="+mn-cs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5040332" y="5352293"/>
            <a:ext cx="3960000" cy="1413153"/>
          </a:xfrm>
          <a:prstGeom prst="roundRect">
            <a:avLst/>
          </a:prstGeom>
          <a:noFill/>
          <a:ln>
            <a:solidFill>
              <a:srgbClr val="A5134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0">
              <a:lnSpc>
                <a:spcPct val="110000"/>
              </a:lnSpc>
              <a:defRPr/>
            </a:pPr>
            <a:r>
              <a:rPr lang="ru-RU" sz="1400" b="1" kern="0" dirty="0">
                <a:solidFill>
                  <a:srgbClr val="000000"/>
                </a:solidFill>
              </a:rPr>
              <a:t>Замедлившееся снижение рынка в натуральном выражении обеспечило рублёвый рост в 2016 г. В 2017 г. ожидается более умеренный рост из-за снижения темпов роста цен</a:t>
            </a:r>
            <a:endParaRPr lang="ru-RU" sz="1400" b="1" kern="0" dirty="0">
              <a:solidFill>
                <a:srgbClr val="67676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721880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0" y="260648"/>
            <a:ext cx="359024" cy="936104"/>
          </a:xfrm>
          <a:prstGeom prst="rect">
            <a:avLst/>
          </a:prstGeom>
          <a:solidFill>
            <a:srgbClr val="A513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90872" y="125760"/>
            <a:ext cx="8229600" cy="1143000"/>
          </a:xfrm>
        </p:spPr>
        <p:txBody>
          <a:bodyPr>
            <a:noAutofit/>
          </a:bodyPr>
          <a:lstStyle/>
          <a:p>
            <a:pPr algn="l"/>
            <a:r>
              <a:rPr lang="ru-RU" sz="1800" b="1" dirty="0" smtClean="0"/>
              <a:t>На российском рынке электронные книги – единственный канал, активно растущий в штучном выражении.</a:t>
            </a:r>
            <a:br>
              <a:rPr lang="ru-RU" sz="1800" b="1" dirty="0" smtClean="0"/>
            </a:br>
            <a:r>
              <a:rPr lang="ru-RU" sz="1800" b="1" dirty="0" smtClean="0"/>
              <a:t>В рублёвом выражении все каналы растут за счёт небольшого роста цен</a:t>
            </a:r>
            <a:endParaRPr lang="ru-RU" sz="1800" b="1" dirty="0"/>
          </a:p>
        </p:txBody>
      </p:sp>
      <p:graphicFrame>
        <p:nvGraphicFramePr>
          <p:cNvPr id="14" name="Диаграмма 1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1390805"/>
              </p:ext>
            </p:extLst>
          </p:nvPr>
        </p:nvGraphicFramePr>
        <p:xfrm>
          <a:off x="359024" y="1652555"/>
          <a:ext cx="4320000" cy="288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568800-5660-445C-B6A8-4C09145A5D44}" type="slidenum">
              <a:rPr lang="ru-RU" smtClean="0"/>
              <a:pPr/>
              <a:t>5</a:t>
            </a:fld>
            <a:endParaRPr lang="ru-RU"/>
          </a:p>
        </p:txBody>
      </p:sp>
      <p:graphicFrame>
        <p:nvGraphicFramePr>
          <p:cNvPr id="7" name="Диаграмма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77746820"/>
              </p:ext>
            </p:extLst>
          </p:nvPr>
        </p:nvGraphicFramePr>
        <p:xfrm>
          <a:off x="5121447" y="1652460"/>
          <a:ext cx="3600000" cy="288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0" name="Диаграмма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28908385"/>
              </p:ext>
            </p:extLst>
          </p:nvPr>
        </p:nvGraphicFramePr>
        <p:xfrm>
          <a:off x="5122096" y="4653136"/>
          <a:ext cx="3600000" cy="180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359024" y="4653136"/>
            <a:ext cx="3960000" cy="1150953"/>
          </a:xfrm>
          <a:prstGeom prst="roundRect">
            <a:avLst/>
          </a:prstGeom>
          <a:noFill/>
          <a:ln>
            <a:solidFill>
              <a:srgbClr val="A5134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0">
              <a:lnSpc>
                <a:spcPct val="110000"/>
              </a:lnSpc>
              <a:defRPr/>
            </a:pPr>
            <a:r>
              <a:rPr lang="ru-RU" sz="1400" b="1" kern="0" dirty="0" smtClean="0">
                <a:solidFill>
                  <a:srgbClr val="000000"/>
                </a:solidFill>
              </a:rPr>
              <a:t>В отличие от западного рынка, где рост продаж электронных книг практически прекратился, в России продажи динамично растут все последние 5 лет</a:t>
            </a:r>
            <a:endParaRPr lang="ru-RU" sz="1400" b="1" kern="0" dirty="0">
              <a:solidFill>
                <a:srgbClr val="67676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691774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2" name="Диаграмма 2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48120623"/>
              </p:ext>
            </p:extLst>
          </p:nvPr>
        </p:nvGraphicFramePr>
        <p:xfrm>
          <a:off x="3907200" y="1340768"/>
          <a:ext cx="5292000" cy="460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1" name="Прямоугольник 10"/>
          <p:cNvSpPr/>
          <p:nvPr/>
        </p:nvSpPr>
        <p:spPr>
          <a:xfrm>
            <a:off x="0" y="260648"/>
            <a:ext cx="359024" cy="936104"/>
          </a:xfrm>
          <a:prstGeom prst="rect">
            <a:avLst/>
          </a:prstGeom>
          <a:solidFill>
            <a:srgbClr val="A513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Заголовок 1"/>
          <p:cNvSpPr txBox="1">
            <a:spLocks/>
          </p:cNvSpPr>
          <p:nvPr/>
        </p:nvSpPr>
        <p:spPr>
          <a:xfrm>
            <a:off x="590872" y="125760"/>
            <a:ext cx="786956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ru-RU" sz="1800" b="1" dirty="0"/>
              <a:t>В 2016 г. наблюдался </a:t>
            </a:r>
            <a:r>
              <a:rPr lang="ru-RU" sz="1800" b="1" dirty="0" smtClean="0"/>
              <a:t>рост </a:t>
            </a:r>
            <a:r>
              <a:rPr lang="ru-RU" sz="1800" b="1" dirty="0"/>
              <a:t>во всех </a:t>
            </a:r>
            <a:r>
              <a:rPr lang="ru-RU" sz="1800" b="1" dirty="0" smtClean="0"/>
              <a:t>сегментах (данные без учёта электронных книг), быстрее всего растёт образование (с учётом шлейфа)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275856" y="2045084"/>
            <a:ext cx="792000" cy="357545"/>
          </a:xfrm>
          <a:prstGeom prst="roundRect">
            <a:avLst/>
          </a:prstGeom>
          <a:solidFill>
            <a:schemeClr val="bg1"/>
          </a:solidFill>
          <a:ln>
            <a:solidFill>
              <a:srgbClr val="37CE14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ts val="1800"/>
              </a:lnSpc>
              <a:spcBef>
                <a:spcPts val="0"/>
              </a:spcBef>
              <a:buClrTx/>
              <a:buSzTx/>
              <a:buFontTx/>
              <a:buNone/>
              <a:tabLst/>
              <a:defRPr/>
            </a:pPr>
            <a:r>
              <a:rPr kumimoji="0" lang="en-US" sz="1400" b="1" i="1" u="none" strike="noStrike" kern="0" cap="none" spc="0" normalizeH="0" baseline="0" noProof="0" dirty="0" smtClean="0">
                <a:solidFill>
                  <a:srgbClr val="000000"/>
                </a:solidFill>
                <a:effectLst/>
                <a:uLnTx/>
                <a:uFillTx/>
                <a:ea typeface="+mn-ea"/>
                <a:cs typeface="+mn-cs"/>
              </a:rPr>
              <a:t>+</a:t>
            </a:r>
            <a:r>
              <a:rPr kumimoji="0" lang="ru-RU" sz="1400" b="1" i="1" u="none" strike="noStrike" kern="0" cap="none" spc="0" normalizeH="0" baseline="0" noProof="0" dirty="0" smtClean="0">
                <a:solidFill>
                  <a:srgbClr val="000000"/>
                </a:solidFill>
                <a:effectLst/>
                <a:uLnTx/>
                <a:uFillTx/>
                <a:ea typeface="+mn-ea"/>
                <a:cs typeface="+mn-cs"/>
              </a:rPr>
              <a:t>1</a:t>
            </a:r>
            <a:r>
              <a:rPr kumimoji="0" lang="en-US" sz="1400" b="1" i="1" u="none" strike="noStrike" kern="0" cap="none" spc="0" normalizeH="0" baseline="0" noProof="0" dirty="0" smtClean="0">
                <a:solidFill>
                  <a:srgbClr val="000000"/>
                </a:solidFill>
                <a:effectLst/>
                <a:uLnTx/>
                <a:uFillTx/>
                <a:ea typeface="+mn-ea"/>
                <a:cs typeface="+mn-cs"/>
              </a:rPr>
              <a:t>%</a:t>
            </a:r>
            <a:endParaRPr kumimoji="0" lang="ru-RU" sz="1400" b="1" i="1" u="none" strike="noStrike" kern="0" cap="none" spc="0" normalizeH="0" baseline="0" noProof="0" dirty="0" smtClean="0">
              <a:solidFill>
                <a:srgbClr val="67676B"/>
              </a:solidFill>
              <a:effectLst/>
              <a:uLnTx/>
              <a:uFillTx/>
              <a:ea typeface="+mn-ea"/>
              <a:cs typeface="+mn-cs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3275855" y="2975450"/>
            <a:ext cx="792000" cy="357545"/>
          </a:xfrm>
          <a:prstGeom prst="roundRect">
            <a:avLst/>
          </a:prstGeom>
          <a:solidFill>
            <a:schemeClr val="bg1"/>
          </a:solidFill>
          <a:ln>
            <a:solidFill>
              <a:srgbClr val="37CE14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ts val="1800"/>
              </a:lnSpc>
              <a:spcBef>
                <a:spcPts val="0"/>
              </a:spcBef>
              <a:buClrTx/>
              <a:buSzTx/>
              <a:buFontTx/>
              <a:buNone/>
              <a:tabLst/>
              <a:defRPr/>
            </a:pPr>
            <a:r>
              <a:rPr kumimoji="0" lang="en-US" sz="1400" b="1" i="1" u="none" strike="noStrike" kern="0" cap="none" spc="0" normalizeH="0" baseline="0" noProof="0" dirty="0" smtClean="0">
                <a:solidFill>
                  <a:srgbClr val="000000"/>
                </a:solidFill>
                <a:effectLst/>
                <a:uLnTx/>
                <a:uFillTx/>
                <a:ea typeface="+mn-ea"/>
                <a:cs typeface="+mn-cs"/>
              </a:rPr>
              <a:t>+</a:t>
            </a:r>
            <a:r>
              <a:rPr lang="ru-RU" sz="1400" b="1" i="1" kern="0" dirty="0">
                <a:solidFill>
                  <a:srgbClr val="000000"/>
                </a:solidFill>
              </a:rPr>
              <a:t>3</a:t>
            </a:r>
            <a:r>
              <a:rPr kumimoji="0" lang="en-US" sz="1400" b="1" i="1" u="none" strike="noStrike" kern="0" cap="none" spc="0" normalizeH="0" baseline="0" noProof="0" dirty="0" smtClean="0">
                <a:solidFill>
                  <a:srgbClr val="000000"/>
                </a:solidFill>
                <a:effectLst/>
                <a:uLnTx/>
                <a:uFillTx/>
                <a:ea typeface="+mn-ea"/>
                <a:cs typeface="+mn-cs"/>
              </a:rPr>
              <a:t>%</a:t>
            </a:r>
            <a:endParaRPr kumimoji="0" lang="ru-RU" sz="1400" b="1" i="1" u="none" strike="noStrike" kern="0" cap="none" spc="0" normalizeH="0" baseline="0" noProof="0" dirty="0" smtClean="0">
              <a:solidFill>
                <a:srgbClr val="67676B"/>
              </a:solidFill>
              <a:effectLst/>
              <a:uLnTx/>
              <a:uFillTx/>
              <a:ea typeface="+mn-ea"/>
              <a:cs typeface="+mn-cs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3275856" y="3917292"/>
            <a:ext cx="792000" cy="357545"/>
          </a:xfrm>
          <a:prstGeom prst="roundRect">
            <a:avLst/>
          </a:prstGeom>
          <a:solidFill>
            <a:schemeClr val="bg1"/>
          </a:solidFill>
          <a:ln>
            <a:solidFill>
              <a:srgbClr val="37CE14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ts val="1800"/>
              </a:lnSpc>
              <a:spcBef>
                <a:spcPts val="0"/>
              </a:spcBef>
              <a:buClrTx/>
              <a:buSzTx/>
              <a:buFontTx/>
              <a:buNone/>
              <a:tabLst/>
              <a:defRPr/>
            </a:pPr>
            <a:r>
              <a:rPr kumimoji="0" lang="en-US" sz="1400" b="1" i="1" u="none" strike="noStrike" kern="0" cap="none" spc="0" normalizeH="0" baseline="0" noProof="0" dirty="0" smtClean="0">
                <a:solidFill>
                  <a:srgbClr val="000000"/>
                </a:solidFill>
                <a:effectLst/>
                <a:uLnTx/>
                <a:uFillTx/>
                <a:ea typeface="+mn-ea"/>
                <a:cs typeface="+mn-cs"/>
              </a:rPr>
              <a:t>+5%</a:t>
            </a:r>
            <a:endParaRPr kumimoji="0" lang="ru-RU" sz="1400" b="1" i="1" u="none" strike="noStrike" kern="0" cap="none" spc="0" normalizeH="0" baseline="0" noProof="0" dirty="0" smtClean="0">
              <a:solidFill>
                <a:srgbClr val="67676B"/>
              </a:solidFill>
              <a:effectLst/>
              <a:uLnTx/>
              <a:uFillTx/>
              <a:ea typeface="+mn-ea"/>
              <a:cs typeface="+mn-cs"/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568800-5660-445C-B6A8-4C09145A5D44}" type="slidenum">
              <a:rPr lang="ru-RU" smtClean="0"/>
              <a:pPr/>
              <a:t>6</a:t>
            </a:fld>
            <a:endParaRPr lang="ru-RU"/>
          </a:p>
        </p:txBody>
      </p:sp>
      <p:graphicFrame>
        <p:nvGraphicFramePr>
          <p:cNvPr id="16" name="Диаграмма 1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04209075"/>
              </p:ext>
            </p:extLst>
          </p:nvPr>
        </p:nvGraphicFramePr>
        <p:xfrm>
          <a:off x="157271" y="1340768"/>
          <a:ext cx="3600000" cy="460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3" name="TextBox 12"/>
          <p:cNvSpPr txBox="1"/>
          <p:nvPr/>
        </p:nvSpPr>
        <p:spPr>
          <a:xfrm>
            <a:off x="3776706" y="4820432"/>
            <a:ext cx="792000" cy="360000"/>
          </a:xfrm>
          <a:prstGeom prst="roundRect">
            <a:avLst/>
          </a:prstGeom>
          <a:solidFill>
            <a:schemeClr val="bg1"/>
          </a:solidFill>
          <a:ln>
            <a:solidFill>
              <a:srgbClr val="37CE14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ts val="1800"/>
              </a:lnSpc>
              <a:spcBef>
                <a:spcPts val="0"/>
              </a:spcBef>
              <a:buClrTx/>
              <a:buSzTx/>
              <a:buFontTx/>
              <a:buNone/>
              <a:tabLst/>
              <a:defRPr/>
            </a:pPr>
            <a:r>
              <a:rPr kumimoji="0" lang="en-US" sz="1400" b="1" i="1" u="none" strike="noStrike" kern="0" cap="none" spc="0" normalizeH="0" baseline="0" noProof="0" dirty="0" smtClean="0">
                <a:solidFill>
                  <a:srgbClr val="000000"/>
                </a:solidFill>
                <a:effectLst/>
                <a:uLnTx/>
                <a:uFillTx/>
                <a:ea typeface="+mn-ea"/>
                <a:cs typeface="+mn-cs"/>
              </a:rPr>
              <a:t>+</a:t>
            </a:r>
            <a:r>
              <a:rPr lang="ru-RU" sz="1400" b="1" i="1" kern="0" dirty="0">
                <a:solidFill>
                  <a:srgbClr val="000000"/>
                </a:solidFill>
              </a:rPr>
              <a:t>9</a:t>
            </a:r>
            <a:r>
              <a:rPr kumimoji="0" lang="en-US" sz="1400" b="1" i="1" u="none" strike="noStrike" kern="0" cap="none" spc="0" normalizeH="0" baseline="0" noProof="0" dirty="0" smtClean="0">
                <a:solidFill>
                  <a:srgbClr val="000000"/>
                </a:solidFill>
                <a:effectLst/>
                <a:uLnTx/>
                <a:uFillTx/>
                <a:ea typeface="+mn-ea"/>
                <a:cs typeface="+mn-cs"/>
              </a:rPr>
              <a:t>%</a:t>
            </a:r>
            <a:endParaRPr kumimoji="0" lang="ru-RU" sz="1400" b="1" i="1" u="none" strike="noStrike" kern="0" cap="none" spc="0" normalizeH="0" baseline="0" noProof="0" dirty="0" smtClean="0">
              <a:solidFill>
                <a:srgbClr val="67676B"/>
              </a:solidFill>
              <a:effectLst/>
              <a:uLnTx/>
              <a:uFillTx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35259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9" name="Диаграмма 1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92708427"/>
              </p:ext>
            </p:extLst>
          </p:nvPr>
        </p:nvGraphicFramePr>
        <p:xfrm>
          <a:off x="4940661" y="1196752"/>
          <a:ext cx="3960000" cy="504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graphicFrame>
        <p:nvGraphicFramePr>
          <p:cNvPr id="21" name="Диаграмма 20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48890459"/>
              </p:ext>
            </p:extLst>
          </p:nvPr>
        </p:nvGraphicFramePr>
        <p:xfrm>
          <a:off x="321672" y="1196752"/>
          <a:ext cx="3600000" cy="504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graphicFrame>
        <p:nvGraphicFramePr>
          <p:cNvPr id="12290" name="Rectangle 2" hidden="1"/>
          <p:cNvGraphicFramePr>
            <a:graphicFrameLocks/>
          </p:cNvGraphicFramePr>
          <p:nvPr>
            <p:custDataLst>
              <p:tags r:id="rId2"/>
            </p:custDataLst>
          </p:nvPr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20" name="think-cell Slide" r:id="rId8" imgW="0" imgH="0" progId="TCLayout.ActiveDocument.1">
                  <p:embed/>
                </p:oleObj>
              </mc:Choice>
              <mc:Fallback>
                <p:oleObj name="think-cell Slide" r:id="rId8" imgW="0" imgH="0" progId="TCLayout.ActiveDocument.1">
                  <p:embed/>
                  <p:pic>
                    <p:nvPicPr>
                      <p:cNvPr id="0" name="AutoShape 21"/>
                      <p:cNvPicPr>
                        <a:picLocks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291" name="Прямоугольник 1" hidden="1"/>
          <p:cNvSpPr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0" y="0"/>
            <a:ext cx="158750" cy="158750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chemeClr val="bg1"/>
              </a:gs>
            </a:gsLst>
            <a:lin ang="5400000" scaled="1"/>
          </a:gra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pPr algn="ctr"/>
            <a:endParaRPr lang="ru-RU" sz="1400">
              <a:solidFill>
                <a:srgbClr val="000000"/>
              </a:solidFill>
              <a:sym typeface="Arial" pitchFamily="34" charset="0"/>
            </a:endParaRPr>
          </a:p>
        </p:txBody>
      </p:sp>
      <p:sp>
        <p:nvSpPr>
          <p:cNvPr id="50" name="Прямоугольник 49"/>
          <p:cNvSpPr/>
          <p:nvPr/>
        </p:nvSpPr>
        <p:spPr>
          <a:xfrm>
            <a:off x="0" y="260648"/>
            <a:ext cx="359024" cy="936104"/>
          </a:xfrm>
          <a:prstGeom prst="rect">
            <a:avLst/>
          </a:prstGeom>
          <a:solidFill>
            <a:srgbClr val="A513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1" name="Заголовок 1"/>
          <p:cNvSpPr txBox="1">
            <a:spLocks/>
          </p:cNvSpPr>
          <p:nvPr/>
        </p:nvSpPr>
        <p:spPr>
          <a:xfrm>
            <a:off x="590872" y="331911"/>
            <a:ext cx="8445624" cy="1143000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ru-RU" sz="1800" b="1" dirty="0"/>
              <a:t>Каналы </a:t>
            </a:r>
            <a:r>
              <a:rPr lang="ru-RU" sz="1800" b="1" dirty="0" smtClean="0"/>
              <a:t>продаж </a:t>
            </a:r>
            <a:r>
              <a:rPr lang="ru-RU" sz="1800" b="1" dirty="0"/>
              <a:t>«Интернет» и «Федеральные сети» остаются в лидерах </a:t>
            </a:r>
            <a:r>
              <a:rPr lang="ru-RU" sz="1800" b="1" dirty="0" smtClean="0"/>
              <a:t>роста, по </a:t>
            </a:r>
            <a:r>
              <a:rPr lang="ru-RU" sz="1800" b="1" dirty="0"/>
              <a:t>итогам 2016 г. ожидается небольшой прирост в канале классических книжных магазинов. Основное снижение – </a:t>
            </a:r>
            <a:r>
              <a:rPr lang="ru-RU" sz="1800" b="1" dirty="0" smtClean="0"/>
              <a:t>в неструктурированных продажах</a:t>
            </a:r>
            <a:endParaRPr lang="ru-RU" sz="1800" b="1" dirty="0"/>
          </a:p>
        </p:txBody>
      </p:sp>
      <p:sp>
        <p:nvSpPr>
          <p:cNvPr id="52" name="TextBox 51"/>
          <p:cNvSpPr txBox="1"/>
          <p:nvPr/>
        </p:nvSpPr>
        <p:spPr>
          <a:xfrm>
            <a:off x="5022915" y="6144439"/>
            <a:ext cx="3619247" cy="626555"/>
          </a:xfrm>
          <a:prstGeom prst="roundRect">
            <a:avLst/>
          </a:prstGeom>
          <a:noFill/>
          <a:ln>
            <a:solidFill>
              <a:srgbClr val="A5134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0" algn="ctr">
              <a:lnSpc>
                <a:spcPct val="110000"/>
              </a:lnSpc>
              <a:defRPr/>
            </a:pPr>
            <a:r>
              <a:rPr lang="ru-RU" sz="1400" b="1" kern="0" dirty="0">
                <a:solidFill>
                  <a:srgbClr val="000000"/>
                </a:solidFill>
              </a:rPr>
              <a:t>Книжная розница – региональная сетевая розница показывает умеренный </a:t>
            </a:r>
            <a:r>
              <a:rPr lang="ru-RU" sz="1400" b="1" kern="0" dirty="0" smtClean="0">
                <a:solidFill>
                  <a:srgbClr val="000000"/>
                </a:solidFill>
              </a:rPr>
              <a:t>рост.</a:t>
            </a:r>
            <a:endParaRPr kumimoji="0" lang="ru-RU" sz="1400" b="1" i="0" u="none" strike="noStrike" kern="0" cap="none" spc="0" normalizeH="0" baseline="0" noProof="0" dirty="0" smtClean="0">
              <a:solidFill>
                <a:srgbClr val="67676B"/>
              </a:solidFill>
              <a:effectLst/>
              <a:uLnTx/>
              <a:uFillTx/>
              <a:ea typeface="+mn-ea"/>
              <a:cs typeface="+mn-cs"/>
            </a:endParaRPr>
          </a:p>
        </p:txBody>
      </p:sp>
      <p:sp>
        <p:nvSpPr>
          <p:cNvPr id="55" name="TextBox 54"/>
          <p:cNvSpPr txBox="1"/>
          <p:nvPr/>
        </p:nvSpPr>
        <p:spPr>
          <a:xfrm>
            <a:off x="4291256" y="2017519"/>
            <a:ext cx="774255" cy="357545"/>
          </a:xfrm>
          <a:prstGeom prst="roundRect">
            <a:avLst/>
          </a:prstGeom>
          <a:solidFill>
            <a:schemeClr val="bg1"/>
          </a:solidFill>
          <a:ln>
            <a:solidFill>
              <a:srgbClr val="37CE14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ts val="1800"/>
              </a:lnSpc>
              <a:spcBef>
                <a:spcPts val="0"/>
              </a:spcBef>
              <a:buClrTx/>
              <a:buSzTx/>
              <a:buFontTx/>
              <a:buNone/>
              <a:tabLst/>
              <a:defRPr/>
            </a:pPr>
            <a:r>
              <a:rPr kumimoji="0" lang="en-US" sz="1400" b="1" i="1" u="none" strike="noStrike" kern="0" cap="none" spc="0" normalizeH="0" baseline="0" noProof="0" dirty="0" smtClean="0">
                <a:solidFill>
                  <a:srgbClr val="000000"/>
                </a:solidFill>
                <a:effectLst/>
                <a:uLnTx/>
                <a:uFillTx/>
                <a:ea typeface="+mn-ea"/>
                <a:cs typeface="+mn-cs"/>
              </a:rPr>
              <a:t>+</a:t>
            </a:r>
            <a:r>
              <a:rPr kumimoji="0" lang="ru-RU" sz="1400" b="1" i="1" u="none" strike="noStrike" kern="0" cap="none" spc="0" normalizeH="0" baseline="0" noProof="0" dirty="0" smtClean="0">
                <a:solidFill>
                  <a:srgbClr val="000000"/>
                </a:solidFill>
                <a:effectLst/>
                <a:uLnTx/>
                <a:uFillTx/>
                <a:ea typeface="+mn-ea"/>
                <a:cs typeface="+mn-cs"/>
              </a:rPr>
              <a:t>3</a:t>
            </a:r>
            <a:r>
              <a:rPr kumimoji="0" lang="en-US" sz="1400" b="1" i="1" u="none" strike="noStrike" kern="0" cap="none" spc="0" normalizeH="0" baseline="0" noProof="0" dirty="0" smtClean="0">
                <a:solidFill>
                  <a:srgbClr val="000000"/>
                </a:solidFill>
                <a:effectLst/>
                <a:uLnTx/>
                <a:uFillTx/>
                <a:ea typeface="+mn-ea"/>
                <a:cs typeface="+mn-cs"/>
              </a:rPr>
              <a:t>%</a:t>
            </a:r>
            <a:endParaRPr kumimoji="0" lang="ru-RU" sz="1400" b="1" i="1" u="none" strike="noStrike" kern="0" cap="none" spc="0" normalizeH="0" baseline="0" noProof="0" dirty="0" smtClean="0">
              <a:solidFill>
                <a:srgbClr val="67676B"/>
              </a:solidFill>
              <a:effectLst/>
              <a:uLnTx/>
              <a:uFillTx/>
              <a:ea typeface="+mn-ea"/>
              <a:cs typeface="+mn-cs"/>
            </a:endParaRPr>
          </a:p>
        </p:txBody>
      </p:sp>
      <p:sp>
        <p:nvSpPr>
          <p:cNvPr id="57" name="TextBox 56"/>
          <p:cNvSpPr txBox="1"/>
          <p:nvPr/>
        </p:nvSpPr>
        <p:spPr>
          <a:xfrm>
            <a:off x="3339278" y="3038633"/>
            <a:ext cx="787785" cy="357545"/>
          </a:xfrm>
          <a:prstGeom prst="roundRect">
            <a:avLst/>
          </a:prstGeom>
          <a:solidFill>
            <a:schemeClr val="bg1"/>
          </a:solidFill>
          <a:ln>
            <a:solidFill>
              <a:srgbClr val="37CE14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ts val="1800"/>
              </a:lnSpc>
              <a:spcBef>
                <a:spcPts val="0"/>
              </a:spcBef>
              <a:buClrTx/>
              <a:buSzTx/>
              <a:buFontTx/>
              <a:buNone/>
              <a:tabLst/>
              <a:defRPr/>
            </a:pPr>
            <a:r>
              <a:rPr kumimoji="0" lang="en-US" sz="1400" b="1" i="1" u="none" strike="noStrike" kern="0" cap="none" spc="0" normalizeH="0" baseline="0" noProof="0" dirty="0" smtClean="0">
                <a:solidFill>
                  <a:srgbClr val="000000"/>
                </a:solidFill>
                <a:effectLst/>
                <a:uLnTx/>
                <a:uFillTx/>
                <a:ea typeface="+mn-ea"/>
                <a:cs typeface="+mn-cs"/>
              </a:rPr>
              <a:t>+</a:t>
            </a:r>
            <a:r>
              <a:rPr kumimoji="0" lang="ru-RU" sz="1400" b="1" i="1" u="none" strike="noStrike" kern="0" cap="none" spc="0" normalizeH="0" baseline="0" noProof="0" dirty="0" smtClean="0">
                <a:solidFill>
                  <a:srgbClr val="000000"/>
                </a:solidFill>
                <a:effectLst/>
                <a:uLnTx/>
                <a:uFillTx/>
                <a:ea typeface="+mn-ea"/>
                <a:cs typeface="+mn-cs"/>
              </a:rPr>
              <a:t>7</a:t>
            </a:r>
            <a:r>
              <a:rPr kumimoji="0" lang="en-US" sz="1400" b="1" i="1" u="none" strike="noStrike" kern="0" cap="none" spc="0" normalizeH="0" baseline="0" noProof="0" dirty="0" smtClean="0">
                <a:solidFill>
                  <a:srgbClr val="000000"/>
                </a:solidFill>
                <a:effectLst/>
                <a:uLnTx/>
                <a:uFillTx/>
                <a:ea typeface="+mn-ea"/>
                <a:cs typeface="+mn-cs"/>
              </a:rPr>
              <a:t>%</a:t>
            </a:r>
            <a:endParaRPr kumimoji="0" lang="ru-RU" sz="1400" b="1" i="1" u="none" strike="noStrike" kern="0" cap="none" spc="0" normalizeH="0" baseline="0" noProof="0" dirty="0" smtClean="0">
              <a:solidFill>
                <a:srgbClr val="67676B"/>
              </a:solidFill>
              <a:effectLst/>
              <a:uLnTx/>
              <a:uFillTx/>
              <a:ea typeface="+mn-ea"/>
              <a:cs typeface="+mn-cs"/>
            </a:endParaRPr>
          </a:p>
        </p:txBody>
      </p:sp>
      <p:sp>
        <p:nvSpPr>
          <p:cNvPr id="58" name="TextBox 57"/>
          <p:cNvSpPr txBox="1"/>
          <p:nvPr/>
        </p:nvSpPr>
        <p:spPr>
          <a:xfrm>
            <a:off x="3043209" y="3598736"/>
            <a:ext cx="787784" cy="357545"/>
          </a:xfrm>
          <a:prstGeom prst="roundRect">
            <a:avLst/>
          </a:prstGeom>
          <a:solidFill>
            <a:schemeClr val="bg1"/>
          </a:solidFill>
          <a:ln>
            <a:solidFill>
              <a:srgbClr val="37CE14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ts val="1800"/>
              </a:lnSpc>
              <a:spcBef>
                <a:spcPts val="0"/>
              </a:spcBef>
              <a:buClrTx/>
              <a:buSzTx/>
              <a:buFontTx/>
              <a:buNone/>
              <a:tabLst/>
              <a:defRPr/>
            </a:pPr>
            <a:r>
              <a:rPr kumimoji="0" lang="en-US" sz="1400" b="1" i="1" u="none" strike="noStrike" kern="0" cap="none" spc="0" normalizeH="0" baseline="0" noProof="0" dirty="0" smtClean="0">
                <a:solidFill>
                  <a:srgbClr val="000000"/>
                </a:solidFill>
                <a:effectLst/>
                <a:uLnTx/>
                <a:uFillTx/>
                <a:ea typeface="+mn-ea"/>
                <a:cs typeface="+mn-cs"/>
              </a:rPr>
              <a:t>+</a:t>
            </a:r>
            <a:r>
              <a:rPr kumimoji="0" lang="ru-RU" sz="1400" b="1" i="1" u="none" strike="noStrike" kern="0" cap="none" spc="0" normalizeH="0" baseline="0" noProof="0" dirty="0" smtClean="0">
                <a:solidFill>
                  <a:srgbClr val="000000"/>
                </a:solidFill>
                <a:effectLst/>
                <a:uLnTx/>
                <a:uFillTx/>
                <a:ea typeface="+mn-ea"/>
                <a:cs typeface="+mn-cs"/>
              </a:rPr>
              <a:t>28</a:t>
            </a:r>
            <a:r>
              <a:rPr kumimoji="0" lang="en-US" sz="1400" b="1" i="1" u="none" strike="noStrike" kern="0" cap="none" spc="0" normalizeH="0" baseline="0" noProof="0" dirty="0" smtClean="0">
                <a:solidFill>
                  <a:srgbClr val="000000"/>
                </a:solidFill>
                <a:effectLst/>
                <a:uLnTx/>
                <a:uFillTx/>
                <a:ea typeface="+mn-ea"/>
                <a:cs typeface="+mn-cs"/>
              </a:rPr>
              <a:t>%</a:t>
            </a:r>
            <a:endParaRPr kumimoji="0" lang="ru-RU" sz="1400" b="1" i="1" u="none" strike="noStrike" kern="0" cap="none" spc="0" normalizeH="0" baseline="0" noProof="0" dirty="0" smtClean="0">
              <a:solidFill>
                <a:srgbClr val="67676B"/>
              </a:solidFill>
              <a:effectLst/>
              <a:uLnTx/>
              <a:uFillTx/>
              <a:ea typeface="+mn-ea"/>
              <a:cs typeface="+mn-cs"/>
            </a:endParaRPr>
          </a:p>
        </p:txBody>
      </p:sp>
      <p:sp>
        <p:nvSpPr>
          <p:cNvPr id="59" name="TextBox 58"/>
          <p:cNvSpPr txBox="1"/>
          <p:nvPr/>
        </p:nvSpPr>
        <p:spPr>
          <a:xfrm>
            <a:off x="2770226" y="4175100"/>
            <a:ext cx="783503" cy="357545"/>
          </a:xfrm>
          <a:prstGeom prst="roundRect">
            <a:avLst/>
          </a:prstGeom>
          <a:solidFill>
            <a:schemeClr val="bg1"/>
          </a:solidFill>
          <a:ln>
            <a:solidFill>
              <a:srgbClr val="A5134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ts val="1800"/>
              </a:lnSpc>
              <a:spcBef>
                <a:spcPts val="0"/>
              </a:spcBef>
              <a:buClrTx/>
              <a:buSzTx/>
              <a:buFontTx/>
              <a:buNone/>
              <a:tabLst/>
              <a:defRPr/>
            </a:pPr>
            <a:r>
              <a:rPr kumimoji="0" lang="en-US" sz="1400" b="1" i="1" u="none" strike="noStrike" kern="0" cap="none" spc="0" normalizeH="0" baseline="0" noProof="0" dirty="0" smtClean="0">
                <a:solidFill>
                  <a:srgbClr val="000000"/>
                </a:solidFill>
                <a:effectLst/>
                <a:uLnTx/>
                <a:uFillTx/>
                <a:ea typeface="+mn-ea"/>
                <a:cs typeface="+mn-cs"/>
              </a:rPr>
              <a:t>-</a:t>
            </a:r>
            <a:r>
              <a:rPr lang="ru-RU" sz="1400" b="1" i="1" kern="0" dirty="0">
                <a:solidFill>
                  <a:srgbClr val="000000"/>
                </a:solidFill>
              </a:rPr>
              <a:t>4</a:t>
            </a:r>
            <a:r>
              <a:rPr kumimoji="0" lang="en-US" sz="1400" b="1" i="1" u="none" strike="noStrike" kern="0" cap="none" spc="0" normalizeH="0" baseline="0" noProof="0" dirty="0" smtClean="0">
                <a:solidFill>
                  <a:srgbClr val="000000"/>
                </a:solidFill>
                <a:effectLst/>
                <a:uLnTx/>
                <a:uFillTx/>
                <a:ea typeface="+mn-ea"/>
                <a:cs typeface="+mn-cs"/>
              </a:rPr>
              <a:t>%</a:t>
            </a:r>
            <a:endParaRPr kumimoji="0" lang="ru-RU" sz="1400" b="1" i="1" u="none" strike="noStrike" kern="0" cap="none" spc="0" normalizeH="0" baseline="0" noProof="0" dirty="0" smtClean="0">
              <a:solidFill>
                <a:srgbClr val="67676B"/>
              </a:solidFill>
              <a:effectLst/>
              <a:uLnTx/>
              <a:uFillTx/>
              <a:ea typeface="+mn-ea"/>
              <a:cs typeface="+mn-cs"/>
            </a:endParaRPr>
          </a:p>
        </p:txBody>
      </p:sp>
      <p:sp>
        <p:nvSpPr>
          <p:cNvPr id="62" name="TextBox 61"/>
          <p:cNvSpPr txBox="1"/>
          <p:nvPr/>
        </p:nvSpPr>
        <p:spPr>
          <a:xfrm>
            <a:off x="2619584" y="4746744"/>
            <a:ext cx="783503" cy="357545"/>
          </a:xfrm>
          <a:prstGeom prst="roundRect">
            <a:avLst/>
          </a:prstGeom>
          <a:solidFill>
            <a:schemeClr val="bg1"/>
          </a:solidFill>
          <a:ln>
            <a:solidFill>
              <a:srgbClr val="A5134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ts val="1800"/>
              </a:lnSpc>
              <a:spcBef>
                <a:spcPts val="0"/>
              </a:spcBef>
              <a:buClrTx/>
              <a:buSzTx/>
              <a:buFontTx/>
              <a:buNone/>
              <a:tabLst/>
              <a:defRPr/>
            </a:pPr>
            <a:r>
              <a:rPr kumimoji="0" lang="en-US" sz="1400" b="1" i="1" u="none" strike="noStrike" kern="0" cap="none" spc="0" normalizeH="0" baseline="0" noProof="0" dirty="0" smtClean="0">
                <a:solidFill>
                  <a:srgbClr val="000000"/>
                </a:solidFill>
                <a:effectLst/>
                <a:uLnTx/>
                <a:uFillTx/>
                <a:ea typeface="+mn-ea"/>
                <a:cs typeface="+mn-cs"/>
              </a:rPr>
              <a:t>-</a:t>
            </a:r>
            <a:r>
              <a:rPr kumimoji="0" lang="ru-RU" sz="1400" b="1" i="1" u="none" strike="noStrike" kern="0" cap="none" spc="0" normalizeH="0" baseline="0" noProof="0" dirty="0" smtClean="0">
                <a:solidFill>
                  <a:srgbClr val="000000"/>
                </a:solidFill>
                <a:effectLst/>
                <a:uLnTx/>
                <a:uFillTx/>
                <a:ea typeface="+mn-ea"/>
                <a:cs typeface="+mn-cs"/>
              </a:rPr>
              <a:t>33</a:t>
            </a:r>
            <a:r>
              <a:rPr kumimoji="0" lang="en-US" sz="1400" b="1" i="1" u="none" strike="noStrike" kern="0" cap="none" spc="0" normalizeH="0" baseline="0" noProof="0" dirty="0" smtClean="0">
                <a:solidFill>
                  <a:srgbClr val="000000"/>
                </a:solidFill>
                <a:effectLst/>
                <a:uLnTx/>
                <a:uFillTx/>
                <a:ea typeface="+mn-ea"/>
                <a:cs typeface="+mn-cs"/>
              </a:rPr>
              <a:t>%</a:t>
            </a:r>
            <a:endParaRPr kumimoji="0" lang="ru-RU" sz="1400" b="1" i="1" u="none" strike="noStrike" kern="0" cap="none" spc="0" normalizeH="0" baseline="0" noProof="0" dirty="0" smtClean="0">
              <a:solidFill>
                <a:srgbClr val="67676B"/>
              </a:solidFill>
              <a:effectLst/>
              <a:uLnTx/>
              <a:uFillTx/>
              <a:ea typeface="+mn-ea"/>
              <a:cs typeface="+mn-cs"/>
            </a:endParaRPr>
          </a:p>
        </p:txBody>
      </p:sp>
      <p:sp>
        <p:nvSpPr>
          <p:cNvPr id="63" name="TextBox 62"/>
          <p:cNvSpPr txBox="1"/>
          <p:nvPr/>
        </p:nvSpPr>
        <p:spPr>
          <a:xfrm>
            <a:off x="2555775" y="5323368"/>
            <a:ext cx="783503" cy="357545"/>
          </a:xfrm>
          <a:prstGeom prst="roundRect">
            <a:avLst/>
          </a:prstGeom>
          <a:solidFill>
            <a:schemeClr val="bg1"/>
          </a:solidFill>
          <a:ln>
            <a:solidFill>
              <a:srgbClr val="A5134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ts val="1800"/>
              </a:lnSpc>
              <a:spcBef>
                <a:spcPts val="0"/>
              </a:spcBef>
              <a:buClrTx/>
              <a:buSzTx/>
              <a:buFontTx/>
              <a:buNone/>
              <a:tabLst/>
              <a:defRPr/>
            </a:pPr>
            <a:r>
              <a:rPr kumimoji="0" lang="en-US" sz="1400" b="1" i="1" u="none" strike="noStrike" kern="0" cap="none" spc="0" normalizeH="0" baseline="0" noProof="0" dirty="0" smtClean="0">
                <a:solidFill>
                  <a:srgbClr val="000000"/>
                </a:solidFill>
                <a:effectLst/>
                <a:uLnTx/>
                <a:uFillTx/>
                <a:ea typeface="+mn-ea"/>
                <a:cs typeface="+mn-cs"/>
              </a:rPr>
              <a:t>-</a:t>
            </a:r>
            <a:r>
              <a:rPr kumimoji="0" lang="ru-RU" sz="1400" b="1" i="1" u="none" strike="noStrike" kern="0" cap="none" spc="0" normalizeH="0" baseline="0" noProof="0" dirty="0" smtClean="0">
                <a:solidFill>
                  <a:srgbClr val="000000"/>
                </a:solidFill>
                <a:effectLst/>
                <a:uLnTx/>
                <a:uFillTx/>
                <a:ea typeface="+mn-ea"/>
                <a:cs typeface="+mn-cs"/>
              </a:rPr>
              <a:t>19</a:t>
            </a:r>
            <a:r>
              <a:rPr kumimoji="0" lang="en-US" sz="1400" b="1" i="1" u="none" strike="noStrike" kern="0" cap="none" spc="0" normalizeH="0" baseline="0" noProof="0" dirty="0" smtClean="0">
                <a:solidFill>
                  <a:srgbClr val="000000"/>
                </a:solidFill>
                <a:effectLst/>
                <a:uLnTx/>
                <a:uFillTx/>
                <a:ea typeface="+mn-ea"/>
                <a:cs typeface="+mn-cs"/>
              </a:rPr>
              <a:t>%</a:t>
            </a:r>
            <a:endParaRPr kumimoji="0" lang="ru-RU" sz="1400" b="1" i="1" u="none" strike="noStrike" kern="0" cap="none" spc="0" normalizeH="0" baseline="0" noProof="0" dirty="0" smtClean="0">
              <a:solidFill>
                <a:srgbClr val="67676B"/>
              </a:solidFill>
              <a:effectLst/>
              <a:uLnTx/>
              <a:uFillTx/>
              <a:ea typeface="+mn-ea"/>
              <a:cs typeface="+mn-cs"/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568800-5660-445C-B6A8-4C09145A5D44}" type="slidenum">
              <a:rPr lang="ru-RU" smtClean="0"/>
              <a:pPr/>
              <a:t>7</a:t>
            </a:fld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3688604" y="2537652"/>
            <a:ext cx="774255" cy="357545"/>
          </a:xfrm>
          <a:prstGeom prst="roundRect">
            <a:avLst/>
          </a:prstGeom>
          <a:solidFill>
            <a:schemeClr val="bg1"/>
          </a:solidFill>
          <a:ln>
            <a:solidFill>
              <a:srgbClr val="37CE14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ts val="1800"/>
              </a:lnSpc>
              <a:spcBef>
                <a:spcPts val="0"/>
              </a:spcBef>
              <a:buClrTx/>
              <a:buSzTx/>
              <a:buFontTx/>
              <a:buNone/>
              <a:tabLst/>
              <a:defRPr/>
            </a:pPr>
            <a:r>
              <a:rPr kumimoji="0" lang="en-US" sz="1400" b="1" i="1" u="none" strike="noStrike" kern="0" cap="none" spc="0" normalizeH="0" baseline="0" noProof="0" dirty="0" smtClean="0">
                <a:solidFill>
                  <a:srgbClr val="000000"/>
                </a:solidFill>
                <a:effectLst/>
                <a:uLnTx/>
                <a:uFillTx/>
                <a:ea typeface="+mn-ea"/>
                <a:cs typeface="+mn-cs"/>
              </a:rPr>
              <a:t>+</a:t>
            </a:r>
            <a:r>
              <a:rPr kumimoji="0" lang="ru-RU" sz="1400" b="1" i="1" u="none" strike="noStrike" kern="0" cap="none" spc="0" normalizeH="0" baseline="0" noProof="0" dirty="0" smtClean="0">
                <a:solidFill>
                  <a:srgbClr val="000000"/>
                </a:solidFill>
                <a:effectLst/>
                <a:uLnTx/>
                <a:uFillTx/>
                <a:ea typeface="+mn-ea"/>
                <a:cs typeface="+mn-cs"/>
              </a:rPr>
              <a:t>21</a:t>
            </a:r>
            <a:r>
              <a:rPr kumimoji="0" lang="en-US" sz="1400" b="1" i="1" u="none" strike="noStrike" kern="0" cap="none" spc="0" normalizeH="0" baseline="0" noProof="0" dirty="0" smtClean="0">
                <a:solidFill>
                  <a:srgbClr val="000000"/>
                </a:solidFill>
                <a:effectLst/>
                <a:uLnTx/>
                <a:uFillTx/>
                <a:ea typeface="+mn-ea"/>
                <a:cs typeface="+mn-cs"/>
              </a:rPr>
              <a:t>%</a:t>
            </a:r>
            <a:endParaRPr kumimoji="0" lang="ru-RU" sz="1400" b="1" i="1" u="none" strike="noStrike" kern="0" cap="none" spc="0" normalizeH="0" baseline="0" noProof="0" dirty="0" smtClean="0">
              <a:solidFill>
                <a:srgbClr val="67676B"/>
              </a:solidFill>
              <a:effectLst/>
              <a:uLnTx/>
              <a:uFillTx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433207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8" name="Диаграмма 1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0903666"/>
              </p:ext>
            </p:extLst>
          </p:nvPr>
        </p:nvGraphicFramePr>
        <p:xfrm>
          <a:off x="5119377" y="1271789"/>
          <a:ext cx="3960000" cy="504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7" name="Диаграмма 1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7492977"/>
              </p:ext>
            </p:extLst>
          </p:nvPr>
        </p:nvGraphicFramePr>
        <p:xfrm>
          <a:off x="359024" y="1268760"/>
          <a:ext cx="4320000" cy="504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9" name="Прямоугольник 28"/>
          <p:cNvSpPr/>
          <p:nvPr/>
        </p:nvSpPr>
        <p:spPr>
          <a:xfrm>
            <a:off x="0" y="260648"/>
            <a:ext cx="359024" cy="936104"/>
          </a:xfrm>
          <a:prstGeom prst="rect">
            <a:avLst/>
          </a:prstGeom>
          <a:solidFill>
            <a:srgbClr val="A513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" name="Заголовок 1"/>
          <p:cNvSpPr txBox="1">
            <a:spLocks/>
          </p:cNvSpPr>
          <p:nvPr/>
        </p:nvSpPr>
        <p:spPr>
          <a:xfrm>
            <a:off x="590872" y="260648"/>
            <a:ext cx="8229600" cy="1143000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ru-RU" sz="1800" b="1" dirty="0"/>
              <a:t>Коммерческий рынок РФ по регионам в млрд. руб</a:t>
            </a:r>
            <a:r>
              <a:rPr lang="ru-RU" sz="1800" b="1" dirty="0" smtClean="0"/>
              <a:t>.</a:t>
            </a:r>
            <a:r>
              <a:rPr lang="ru-RU" sz="1800" b="1" baseline="30000" dirty="0" smtClean="0"/>
              <a:t>*</a:t>
            </a:r>
            <a:r>
              <a:rPr lang="ru-RU" sz="1800" b="1" dirty="0" smtClean="0"/>
              <a:t>: растут все регионы кроме Дальневосточного федерального округа</a:t>
            </a:r>
            <a:endParaRPr lang="ru-RU" sz="1800" b="1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5309587" y="5745221"/>
            <a:ext cx="4572000" cy="803297"/>
          </a:xfrm>
          <a:prstGeom prst="rect">
            <a:avLst/>
          </a:prstGeom>
        </p:spPr>
        <p:txBody>
          <a:bodyPr>
            <a:spAutoFit/>
          </a:bodyPr>
          <a:lstStyle/>
          <a:p>
            <a:pPr lvl="0">
              <a:lnSpc>
                <a:spcPct val="110000"/>
              </a:lnSpc>
              <a:defRPr/>
            </a:pPr>
            <a:r>
              <a:rPr lang="ru-RU" sz="1400" b="1" baseline="30000" dirty="0" smtClean="0"/>
              <a:t>*</a:t>
            </a:r>
            <a:r>
              <a:rPr lang="ru-RU" sz="1400" b="1" kern="0" dirty="0" smtClean="0">
                <a:solidFill>
                  <a:srgbClr val="000000"/>
                </a:solidFill>
              </a:rPr>
              <a:t>Без электронных книг, рынка </a:t>
            </a:r>
            <a:r>
              <a:rPr lang="ru-RU" sz="1400" b="1" kern="0" dirty="0">
                <a:solidFill>
                  <a:srgbClr val="000000"/>
                </a:solidFill>
              </a:rPr>
              <a:t>бюджетных </a:t>
            </a:r>
            <a:endParaRPr lang="ru-RU" sz="1400" b="1" kern="0" dirty="0" smtClean="0">
              <a:solidFill>
                <a:srgbClr val="000000"/>
              </a:solidFill>
            </a:endParaRPr>
          </a:p>
          <a:p>
            <a:pPr lvl="0">
              <a:lnSpc>
                <a:spcPct val="110000"/>
              </a:lnSpc>
              <a:defRPr/>
            </a:pPr>
            <a:r>
              <a:rPr lang="ru-RU" sz="1400" b="1" kern="0" dirty="0" smtClean="0">
                <a:solidFill>
                  <a:srgbClr val="000000"/>
                </a:solidFill>
              </a:rPr>
              <a:t>продаж </a:t>
            </a:r>
            <a:r>
              <a:rPr lang="ru-RU" sz="1400" b="1" kern="0" dirty="0">
                <a:solidFill>
                  <a:srgbClr val="000000"/>
                </a:solidFill>
              </a:rPr>
              <a:t>и канала неструктурированных </a:t>
            </a:r>
            <a:endParaRPr lang="ru-RU" sz="1400" b="1" kern="0" dirty="0" smtClean="0">
              <a:solidFill>
                <a:srgbClr val="000000"/>
              </a:solidFill>
            </a:endParaRPr>
          </a:p>
          <a:p>
            <a:pPr lvl="0">
              <a:lnSpc>
                <a:spcPct val="110000"/>
              </a:lnSpc>
              <a:defRPr/>
            </a:pPr>
            <a:r>
              <a:rPr lang="ru-RU" sz="1400" b="1" kern="0" dirty="0" smtClean="0">
                <a:solidFill>
                  <a:srgbClr val="000000"/>
                </a:solidFill>
              </a:rPr>
              <a:t>продаж.</a:t>
            </a:r>
            <a:endParaRPr lang="ru-RU" sz="1400" b="1" kern="0" dirty="0">
              <a:solidFill>
                <a:srgbClr val="67676B"/>
              </a:solidFill>
            </a:endParaRPr>
          </a:p>
        </p:txBody>
      </p:sp>
      <p:sp>
        <p:nvSpPr>
          <p:cNvPr id="38" name="TextBox 53"/>
          <p:cNvSpPr txBox="1"/>
          <p:nvPr/>
        </p:nvSpPr>
        <p:spPr>
          <a:xfrm>
            <a:off x="2283162" y="5387676"/>
            <a:ext cx="783503" cy="357545"/>
          </a:xfrm>
          <a:prstGeom prst="roundRect">
            <a:avLst/>
          </a:prstGeom>
          <a:solidFill>
            <a:schemeClr val="bg1"/>
          </a:solidFill>
          <a:ln>
            <a:solidFill>
              <a:srgbClr val="A5134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1" fontAlgn="auto" latinLnBrk="0" hangingPunct="1">
              <a:lnSpc>
                <a:spcPts val="1800"/>
              </a:lnSpc>
              <a:spcBef>
                <a:spcPts val="0"/>
              </a:spcBef>
              <a:buClrTx/>
              <a:buSzTx/>
              <a:buFontTx/>
              <a:buNone/>
              <a:tabLst/>
              <a:defRPr/>
            </a:pPr>
            <a:r>
              <a:rPr kumimoji="0" lang="en-US" sz="1400" b="1" i="1" u="none" strike="noStrike" kern="0" cap="none" spc="0" normalizeH="0" baseline="0" noProof="0" dirty="0" smtClean="0">
                <a:solidFill>
                  <a:srgbClr val="000000"/>
                </a:solidFill>
                <a:effectLst/>
                <a:uLnTx/>
                <a:uFillTx/>
                <a:ea typeface="+mn-ea"/>
                <a:cs typeface="+mn-cs"/>
              </a:rPr>
              <a:t>-</a:t>
            </a:r>
            <a:r>
              <a:rPr kumimoji="0" lang="ru-RU" sz="1400" b="1" i="1" u="none" strike="noStrike" kern="0" cap="none" spc="0" normalizeH="0" baseline="0" noProof="0" dirty="0" smtClean="0">
                <a:solidFill>
                  <a:srgbClr val="000000"/>
                </a:solidFill>
                <a:effectLst/>
                <a:uLnTx/>
                <a:uFillTx/>
                <a:ea typeface="+mn-ea"/>
                <a:cs typeface="+mn-cs"/>
              </a:rPr>
              <a:t>24</a:t>
            </a:r>
            <a:r>
              <a:rPr kumimoji="0" lang="en-US" sz="1400" b="1" i="1" u="none" strike="noStrike" kern="0" cap="none" spc="0" normalizeH="0" baseline="0" noProof="0" dirty="0" smtClean="0">
                <a:solidFill>
                  <a:srgbClr val="000000"/>
                </a:solidFill>
                <a:effectLst/>
                <a:uLnTx/>
                <a:uFillTx/>
                <a:ea typeface="+mn-ea"/>
                <a:cs typeface="+mn-cs"/>
              </a:rPr>
              <a:t>%</a:t>
            </a:r>
            <a:endParaRPr kumimoji="0" lang="ru-RU" sz="1400" b="1" i="1" u="none" strike="noStrike" kern="0" cap="none" spc="0" normalizeH="0" baseline="0" noProof="0" dirty="0" smtClean="0">
              <a:solidFill>
                <a:srgbClr val="67676B"/>
              </a:solidFill>
              <a:effectLst/>
              <a:uLnTx/>
              <a:uFillTx/>
              <a:ea typeface="+mn-ea"/>
              <a:cs typeface="+mn-cs"/>
            </a:endParaRPr>
          </a:p>
        </p:txBody>
      </p:sp>
      <p:sp>
        <p:nvSpPr>
          <p:cNvPr id="43" name="TextBox 54"/>
          <p:cNvSpPr txBox="1"/>
          <p:nvPr/>
        </p:nvSpPr>
        <p:spPr>
          <a:xfrm>
            <a:off x="4535332" y="1790240"/>
            <a:ext cx="774255" cy="357545"/>
          </a:xfrm>
          <a:prstGeom prst="roundRect">
            <a:avLst/>
          </a:prstGeom>
          <a:solidFill>
            <a:schemeClr val="bg1"/>
          </a:solidFill>
          <a:ln>
            <a:solidFill>
              <a:srgbClr val="37CE14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1" fontAlgn="auto" latinLnBrk="0" hangingPunct="1">
              <a:lnSpc>
                <a:spcPts val="1800"/>
              </a:lnSpc>
              <a:spcBef>
                <a:spcPts val="0"/>
              </a:spcBef>
              <a:buClrTx/>
              <a:buSzTx/>
              <a:buFontTx/>
              <a:buNone/>
              <a:tabLst/>
              <a:defRPr/>
            </a:pPr>
            <a:r>
              <a:rPr kumimoji="0" lang="en-US" sz="1400" b="1" i="1" u="none" strike="noStrike" kern="0" cap="none" spc="0" normalizeH="0" baseline="0" noProof="0" dirty="0" smtClean="0">
                <a:solidFill>
                  <a:srgbClr val="000000"/>
                </a:solidFill>
                <a:effectLst/>
                <a:uLnTx/>
                <a:uFillTx/>
                <a:ea typeface="+mn-ea"/>
                <a:cs typeface="+mn-cs"/>
              </a:rPr>
              <a:t>+</a:t>
            </a:r>
            <a:r>
              <a:rPr kumimoji="0" lang="ru-RU" sz="1400" b="1" i="1" u="none" strike="noStrike" kern="0" cap="none" spc="0" normalizeH="0" baseline="0" noProof="0" dirty="0" smtClean="0">
                <a:solidFill>
                  <a:srgbClr val="000000"/>
                </a:solidFill>
                <a:effectLst/>
                <a:uLnTx/>
                <a:uFillTx/>
                <a:ea typeface="+mn-ea"/>
                <a:cs typeface="+mn-cs"/>
              </a:rPr>
              <a:t>11</a:t>
            </a:r>
            <a:r>
              <a:rPr kumimoji="0" lang="en-US" sz="1400" b="1" i="1" u="none" strike="noStrike" kern="0" cap="none" spc="0" normalizeH="0" baseline="0" noProof="0" dirty="0" smtClean="0">
                <a:solidFill>
                  <a:srgbClr val="000000"/>
                </a:solidFill>
                <a:effectLst/>
                <a:uLnTx/>
                <a:uFillTx/>
                <a:ea typeface="+mn-ea"/>
                <a:cs typeface="+mn-cs"/>
              </a:rPr>
              <a:t>%</a:t>
            </a:r>
            <a:endParaRPr kumimoji="0" lang="ru-RU" sz="1400" b="1" i="1" u="none" strike="noStrike" kern="0" cap="none" spc="0" normalizeH="0" baseline="0" noProof="0" dirty="0" smtClean="0">
              <a:solidFill>
                <a:srgbClr val="67676B"/>
              </a:solidFill>
              <a:effectLst/>
              <a:uLnTx/>
              <a:uFillTx/>
              <a:ea typeface="+mn-ea"/>
              <a:cs typeface="+mn-cs"/>
            </a:endParaRPr>
          </a:p>
        </p:txBody>
      </p:sp>
      <p:sp>
        <p:nvSpPr>
          <p:cNvPr id="44" name="TextBox 56"/>
          <p:cNvSpPr txBox="1"/>
          <p:nvPr/>
        </p:nvSpPr>
        <p:spPr>
          <a:xfrm>
            <a:off x="2972921" y="2329355"/>
            <a:ext cx="787785" cy="357545"/>
          </a:xfrm>
          <a:prstGeom prst="roundRect">
            <a:avLst/>
          </a:prstGeom>
          <a:solidFill>
            <a:schemeClr val="bg1"/>
          </a:solidFill>
          <a:ln>
            <a:solidFill>
              <a:srgbClr val="37CE14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1" fontAlgn="auto" latinLnBrk="0" hangingPunct="1">
              <a:lnSpc>
                <a:spcPts val="1800"/>
              </a:lnSpc>
              <a:spcBef>
                <a:spcPts val="0"/>
              </a:spcBef>
              <a:buClrTx/>
              <a:buSzTx/>
              <a:buFontTx/>
              <a:buNone/>
              <a:tabLst/>
              <a:defRPr/>
            </a:pPr>
            <a:r>
              <a:rPr kumimoji="0" lang="ru-RU" sz="1400" b="1" i="1" u="none" strike="noStrike" kern="0" cap="none" spc="0" normalizeH="0" baseline="0" noProof="0" dirty="0" smtClean="0">
                <a:solidFill>
                  <a:srgbClr val="000000"/>
                </a:solidFill>
                <a:effectLst/>
                <a:uLnTx/>
                <a:uFillTx/>
                <a:ea typeface="+mn-ea"/>
                <a:cs typeface="+mn-cs"/>
              </a:rPr>
              <a:t>0</a:t>
            </a:r>
            <a:r>
              <a:rPr kumimoji="0" lang="en-US" sz="1400" b="1" i="1" u="none" strike="noStrike" kern="0" cap="none" spc="0" normalizeH="0" baseline="0" noProof="0" dirty="0" smtClean="0">
                <a:solidFill>
                  <a:srgbClr val="000000"/>
                </a:solidFill>
                <a:effectLst/>
                <a:uLnTx/>
                <a:uFillTx/>
                <a:ea typeface="+mn-ea"/>
                <a:cs typeface="+mn-cs"/>
              </a:rPr>
              <a:t>%</a:t>
            </a:r>
            <a:endParaRPr kumimoji="0" lang="ru-RU" sz="1400" b="1" i="1" u="none" strike="noStrike" kern="0" cap="none" spc="0" normalizeH="0" baseline="0" noProof="0" dirty="0" smtClean="0">
              <a:solidFill>
                <a:srgbClr val="67676B"/>
              </a:solidFill>
              <a:effectLst/>
              <a:uLnTx/>
              <a:uFillTx/>
              <a:ea typeface="+mn-ea"/>
              <a:cs typeface="+mn-cs"/>
            </a:endParaRPr>
          </a:p>
        </p:txBody>
      </p:sp>
      <p:sp>
        <p:nvSpPr>
          <p:cNvPr id="45" name="TextBox 56"/>
          <p:cNvSpPr txBox="1"/>
          <p:nvPr/>
        </p:nvSpPr>
        <p:spPr>
          <a:xfrm>
            <a:off x="2638975" y="2837285"/>
            <a:ext cx="787785" cy="357545"/>
          </a:xfrm>
          <a:prstGeom prst="roundRect">
            <a:avLst/>
          </a:prstGeom>
          <a:solidFill>
            <a:schemeClr val="bg1"/>
          </a:solidFill>
          <a:ln>
            <a:solidFill>
              <a:srgbClr val="37CE14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1" fontAlgn="auto" latinLnBrk="0" hangingPunct="1">
              <a:lnSpc>
                <a:spcPts val="1800"/>
              </a:lnSpc>
              <a:spcBef>
                <a:spcPts val="0"/>
              </a:spcBef>
              <a:buClrTx/>
              <a:buSzTx/>
              <a:buFontTx/>
              <a:buNone/>
              <a:tabLst/>
              <a:defRPr/>
            </a:pPr>
            <a:r>
              <a:rPr kumimoji="0" lang="en-US" sz="1400" b="1" i="1" u="none" strike="noStrike" kern="0" cap="none" spc="0" normalizeH="0" baseline="0" noProof="0" dirty="0" smtClean="0">
                <a:solidFill>
                  <a:srgbClr val="000000"/>
                </a:solidFill>
                <a:effectLst/>
                <a:uLnTx/>
                <a:uFillTx/>
                <a:ea typeface="+mn-ea"/>
                <a:cs typeface="+mn-cs"/>
              </a:rPr>
              <a:t>+</a:t>
            </a:r>
            <a:r>
              <a:rPr lang="ru-RU" sz="1400" b="1" i="1" kern="0" dirty="0">
                <a:solidFill>
                  <a:srgbClr val="000000"/>
                </a:solidFill>
              </a:rPr>
              <a:t>6</a:t>
            </a:r>
            <a:r>
              <a:rPr kumimoji="0" lang="en-US" sz="1400" b="1" i="1" u="none" strike="noStrike" kern="0" cap="none" spc="0" normalizeH="0" baseline="0" noProof="0" dirty="0" smtClean="0">
                <a:solidFill>
                  <a:srgbClr val="000000"/>
                </a:solidFill>
                <a:effectLst/>
                <a:uLnTx/>
                <a:uFillTx/>
                <a:ea typeface="+mn-ea"/>
                <a:cs typeface="+mn-cs"/>
              </a:rPr>
              <a:t>%</a:t>
            </a:r>
            <a:endParaRPr kumimoji="0" lang="ru-RU" sz="1400" b="1" i="1" u="none" strike="noStrike" kern="0" cap="none" spc="0" normalizeH="0" baseline="0" noProof="0" dirty="0" smtClean="0">
              <a:solidFill>
                <a:srgbClr val="67676B"/>
              </a:solidFill>
              <a:effectLst/>
              <a:uLnTx/>
              <a:uFillTx/>
              <a:ea typeface="+mn-ea"/>
              <a:cs typeface="+mn-cs"/>
            </a:endParaRPr>
          </a:p>
        </p:txBody>
      </p:sp>
      <p:sp>
        <p:nvSpPr>
          <p:cNvPr id="46" name="TextBox 56"/>
          <p:cNvSpPr txBox="1"/>
          <p:nvPr/>
        </p:nvSpPr>
        <p:spPr>
          <a:xfrm>
            <a:off x="2519023" y="3345215"/>
            <a:ext cx="787785" cy="357545"/>
          </a:xfrm>
          <a:prstGeom prst="roundRect">
            <a:avLst/>
          </a:prstGeom>
          <a:solidFill>
            <a:schemeClr val="bg1"/>
          </a:solidFill>
          <a:ln>
            <a:solidFill>
              <a:srgbClr val="37CE14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1" fontAlgn="auto" latinLnBrk="0" hangingPunct="1">
              <a:lnSpc>
                <a:spcPts val="1800"/>
              </a:lnSpc>
              <a:spcBef>
                <a:spcPts val="0"/>
              </a:spcBef>
              <a:buClrTx/>
              <a:buSzTx/>
              <a:buFontTx/>
              <a:buNone/>
              <a:tabLst/>
              <a:defRPr/>
            </a:pPr>
            <a:r>
              <a:rPr kumimoji="0" lang="en-US" sz="1400" b="1" i="1" u="none" strike="noStrike" kern="0" cap="none" spc="0" normalizeH="0" baseline="0" noProof="0" dirty="0" smtClean="0">
                <a:solidFill>
                  <a:srgbClr val="000000"/>
                </a:solidFill>
                <a:effectLst/>
                <a:uLnTx/>
                <a:uFillTx/>
                <a:ea typeface="+mn-ea"/>
                <a:cs typeface="+mn-cs"/>
              </a:rPr>
              <a:t>+</a:t>
            </a:r>
            <a:r>
              <a:rPr kumimoji="0" lang="ru-RU" sz="1400" b="1" i="1" u="none" strike="noStrike" kern="0" cap="none" spc="0" normalizeH="0" baseline="0" noProof="0" dirty="0" smtClean="0">
                <a:solidFill>
                  <a:srgbClr val="000000"/>
                </a:solidFill>
                <a:effectLst/>
                <a:uLnTx/>
                <a:uFillTx/>
                <a:ea typeface="+mn-ea"/>
                <a:cs typeface="+mn-cs"/>
              </a:rPr>
              <a:t>7</a:t>
            </a:r>
            <a:r>
              <a:rPr kumimoji="0" lang="en-US" sz="1400" b="1" i="1" u="none" strike="noStrike" kern="0" cap="none" spc="0" normalizeH="0" baseline="0" noProof="0" dirty="0" smtClean="0">
                <a:solidFill>
                  <a:srgbClr val="000000"/>
                </a:solidFill>
                <a:effectLst/>
                <a:uLnTx/>
                <a:uFillTx/>
                <a:ea typeface="+mn-ea"/>
                <a:cs typeface="+mn-cs"/>
              </a:rPr>
              <a:t>%</a:t>
            </a:r>
            <a:endParaRPr kumimoji="0" lang="ru-RU" sz="1400" b="1" i="1" u="none" strike="noStrike" kern="0" cap="none" spc="0" normalizeH="0" baseline="0" noProof="0" dirty="0" smtClean="0">
              <a:solidFill>
                <a:srgbClr val="67676B"/>
              </a:solidFill>
              <a:effectLst/>
              <a:uLnTx/>
              <a:uFillTx/>
              <a:ea typeface="+mn-ea"/>
              <a:cs typeface="+mn-cs"/>
            </a:endParaRPr>
          </a:p>
        </p:txBody>
      </p:sp>
      <p:sp>
        <p:nvSpPr>
          <p:cNvPr id="52" name="TextBox 56"/>
          <p:cNvSpPr txBox="1"/>
          <p:nvPr/>
        </p:nvSpPr>
        <p:spPr>
          <a:xfrm>
            <a:off x="2490073" y="3879720"/>
            <a:ext cx="787785" cy="357545"/>
          </a:xfrm>
          <a:prstGeom prst="roundRect">
            <a:avLst/>
          </a:prstGeom>
          <a:solidFill>
            <a:schemeClr val="bg1"/>
          </a:solidFill>
          <a:ln>
            <a:solidFill>
              <a:srgbClr val="37CE14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1" fontAlgn="auto" latinLnBrk="0" hangingPunct="1">
              <a:lnSpc>
                <a:spcPts val="1800"/>
              </a:lnSpc>
              <a:spcBef>
                <a:spcPts val="0"/>
              </a:spcBef>
              <a:buClrTx/>
              <a:buSzTx/>
              <a:buFontTx/>
              <a:buNone/>
              <a:tabLst/>
              <a:defRPr/>
            </a:pPr>
            <a:r>
              <a:rPr kumimoji="0" lang="en-US" sz="1400" b="1" i="1" u="none" strike="noStrike" kern="0" cap="none" spc="0" normalizeH="0" baseline="0" noProof="0" dirty="0" smtClean="0">
                <a:solidFill>
                  <a:srgbClr val="000000"/>
                </a:solidFill>
                <a:effectLst/>
                <a:uLnTx/>
                <a:uFillTx/>
                <a:ea typeface="+mn-ea"/>
                <a:cs typeface="+mn-cs"/>
              </a:rPr>
              <a:t>+</a:t>
            </a:r>
            <a:r>
              <a:rPr kumimoji="0" lang="ru-RU" sz="1400" b="1" i="1" u="none" strike="noStrike" kern="0" cap="none" spc="0" normalizeH="0" baseline="0" noProof="0" dirty="0" smtClean="0">
                <a:solidFill>
                  <a:srgbClr val="000000"/>
                </a:solidFill>
                <a:effectLst/>
                <a:uLnTx/>
                <a:uFillTx/>
                <a:ea typeface="+mn-ea"/>
                <a:cs typeface="+mn-cs"/>
              </a:rPr>
              <a:t>12</a:t>
            </a:r>
            <a:r>
              <a:rPr kumimoji="0" lang="en-US" sz="1400" b="1" i="1" u="none" strike="noStrike" kern="0" cap="none" spc="0" normalizeH="0" baseline="0" noProof="0" dirty="0" smtClean="0">
                <a:solidFill>
                  <a:srgbClr val="000000"/>
                </a:solidFill>
                <a:effectLst/>
                <a:uLnTx/>
                <a:uFillTx/>
                <a:ea typeface="+mn-ea"/>
                <a:cs typeface="+mn-cs"/>
              </a:rPr>
              <a:t>%</a:t>
            </a:r>
            <a:endParaRPr kumimoji="0" lang="ru-RU" sz="1400" b="1" i="1" u="none" strike="noStrike" kern="0" cap="none" spc="0" normalizeH="0" baseline="0" noProof="0" dirty="0" smtClean="0">
              <a:solidFill>
                <a:srgbClr val="67676B"/>
              </a:solidFill>
              <a:effectLst/>
              <a:uLnTx/>
              <a:uFillTx/>
              <a:ea typeface="+mn-ea"/>
              <a:cs typeface="+mn-cs"/>
            </a:endParaRPr>
          </a:p>
        </p:txBody>
      </p:sp>
      <p:sp>
        <p:nvSpPr>
          <p:cNvPr id="53" name="TextBox 56"/>
          <p:cNvSpPr txBox="1"/>
          <p:nvPr/>
        </p:nvSpPr>
        <p:spPr>
          <a:xfrm>
            <a:off x="2431060" y="4414225"/>
            <a:ext cx="787785" cy="357545"/>
          </a:xfrm>
          <a:prstGeom prst="roundRect">
            <a:avLst/>
          </a:prstGeom>
          <a:solidFill>
            <a:schemeClr val="bg1"/>
          </a:solidFill>
          <a:ln>
            <a:solidFill>
              <a:srgbClr val="37CE14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1" fontAlgn="auto" latinLnBrk="0" hangingPunct="1">
              <a:lnSpc>
                <a:spcPts val="1800"/>
              </a:lnSpc>
              <a:spcBef>
                <a:spcPts val="0"/>
              </a:spcBef>
              <a:buClrTx/>
              <a:buSzTx/>
              <a:buFontTx/>
              <a:buNone/>
              <a:tabLst/>
              <a:defRPr/>
            </a:pPr>
            <a:r>
              <a:rPr kumimoji="0" lang="en-US" sz="1400" b="1" i="1" u="none" strike="noStrike" kern="0" cap="none" spc="0" normalizeH="0" baseline="0" noProof="0" dirty="0" smtClean="0">
                <a:solidFill>
                  <a:srgbClr val="000000"/>
                </a:solidFill>
                <a:effectLst/>
                <a:uLnTx/>
                <a:uFillTx/>
                <a:ea typeface="+mn-ea"/>
                <a:cs typeface="+mn-cs"/>
              </a:rPr>
              <a:t>+</a:t>
            </a:r>
            <a:r>
              <a:rPr kumimoji="0" lang="ru-RU" sz="1400" b="1" i="1" u="none" strike="noStrike" kern="0" cap="none" spc="0" normalizeH="0" baseline="0" noProof="0" dirty="0" smtClean="0">
                <a:solidFill>
                  <a:srgbClr val="000000"/>
                </a:solidFill>
                <a:effectLst/>
                <a:uLnTx/>
                <a:uFillTx/>
                <a:ea typeface="+mn-ea"/>
                <a:cs typeface="+mn-cs"/>
              </a:rPr>
              <a:t>23</a:t>
            </a:r>
            <a:r>
              <a:rPr kumimoji="0" lang="en-US" sz="1400" b="1" i="1" u="none" strike="noStrike" kern="0" cap="none" spc="0" normalizeH="0" baseline="0" noProof="0" dirty="0" smtClean="0">
                <a:solidFill>
                  <a:srgbClr val="000000"/>
                </a:solidFill>
                <a:effectLst/>
                <a:uLnTx/>
                <a:uFillTx/>
                <a:ea typeface="+mn-ea"/>
                <a:cs typeface="+mn-cs"/>
              </a:rPr>
              <a:t>%</a:t>
            </a:r>
            <a:endParaRPr kumimoji="0" lang="ru-RU" sz="1400" b="1" i="1" u="none" strike="noStrike" kern="0" cap="none" spc="0" normalizeH="0" baseline="0" noProof="0" dirty="0" smtClean="0">
              <a:solidFill>
                <a:srgbClr val="67676B"/>
              </a:solidFill>
              <a:effectLst/>
              <a:uLnTx/>
              <a:uFillTx/>
              <a:ea typeface="+mn-ea"/>
              <a:cs typeface="+mn-cs"/>
            </a:endParaRPr>
          </a:p>
        </p:txBody>
      </p:sp>
      <p:sp>
        <p:nvSpPr>
          <p:cNvPr id="54" name="TextBox 56"/>
          <p:cNvSpPr txBox="1"/>
          <p:nvPr/>
        </p:nvSpPr>
        <p:spPr>
          <a:xfrm>
            <a:off x="2345308" y="4910621"/>
            <a:ext cx="787785" cy="357545"/>
          </a:xfrm>
          <a:prstGeom prst="roundRect">
            <a:avLst/>
          </a:prstGeom>
          <a:solidFill>
            <a:schemeClr val="bg1"/>
          </a:solidFill>
          <a:ln>
            <a:solidFill>
              <a:srgbClr val="37CE14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1" fontAlgn="auto" latinLnBrk="0" hangingPunct="1">
              <a:lnSpc>
                <a:spcPts val="1800"/>
              </a:lnSpc>
              <a:spcBef>
                <a:spcPts val="0"/>
              </a:spcBef>
              <a:buClrTx/>
              <a:buSzTx/>
              <a:buFontTx/>
              <a:buNone/>
              <a:tabLst/>
              <a:defRPr/>
            </a:pPr>
            <a:r>
              <a:rPr kumimoji="0" lang="en-US" sz="1400" b="1" i="1" u="none" strike="noStrike" kern="0" cap="none" spc="0" normalizeH="0" baseline="0" noProof="0" dirty="0" smtClean="0">
                <a:solidFill>
                  <a:srgbClr val="000000"/>
                </a:solidFill>
                <a:effectLst/>
                <a:uLnTx/>
                <a:uFillTx/>
                <a:ea typeface="+mn-ea"/>
                <a:cs typeface="+mn-cs"/>
              </a:rPr>
              <a:t>+</a:t>
            </a:r>
            <a:r>
              <a:rPr kumimoji="0" lang="ru-RU" sz="1400" b="1" i="1" u="none" strike="noStrike" kern="0" cap="none" spc="0" normalizeH="0" baseline="0" noProof="0" dirty="0" smtClean="0">
                <a:solidFill>
                  <a:srgbClr val="000000"/>
                </a:solidFill>
                <a:effectLst/>
                <a:uLnTx/>
                <a:uFillTx/>
                <a:ea typeface="+mn-ea"/>
                <a:cs typeface="+mn-cs"/>
              </a:rPr>
              <a:t>2</a:t>
            </a:r>
            <a:r>
              <a:rPr kumimoji="0" lang="en-US" sz="1400" b="1" i="1" u="none" strike="noStrike" kern="0" cap="none" spc="0" normalizeH="0" baseline="0" noProof="0" dirty="0" smtClean="0">
                <a:solidFill>
                  <a:srgbClr val="000000"/>
                </a:solidFill>
                <a:effectLst/>
                <a:uLnTx/>
                <a:uFillTx/>
                <a:ea typeface="+mn-ea"/>
                <a:cs typeface="+mn-cs"/>
              </a:rPr>
              <a:t>%</a:t>
            </a:r>
            <a:endParaRPr kumimoji="0" lang="ru-RU" sz="1400" b="1" i="1" u="none" strike="noStrike" kern="0" cap="none" spc="0" normalizeH="0" baseline="0" noProof="0" dirty="0" smtClean="0">
              <a:solidFill>
                <a:srgbClr val="67676B"/>
              </a:solidFill>
              <a:effectLst/>
              <a:uLnTx/>
              <a:uFillTx/>
              <a:ea typeface="+mn-ea"/>
              <a:cs typeface="+mn-cs"/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568800-5660-445C-B6A8-4C09145A5D44}" type="slidenum">
              <a:rPr lang="ru-RU" smtClean="0"/>
              <a:pPr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601717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0" y="260648"/>
            <a:ext cx="359024" cy="936104"/>
          </a:xfrm>
          <a:prstGeom prst="rect">
            <a:avLst/>
          </a:prstGeom>
          <a:solidFill>
            <a:srgbClr val="A513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590872" y="260648"/>
            <a:ext cx="8229600" cy="1143000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ru-RU" sz="1800" b="1" dirty="0"/>
              <a:t>Прирост конечных продаж книг в крупной </a:t>
            </a:r>
            <a:r>
              <a:rPr lang="ru-RU" sz="1800" b="1" dirty="0" smtClean="0"/>
              <a:t>рознице подтверждает рыночные </a:t>
            </a:r>
            <a:r>
              <a:rPr lang="ru-RU" sz="1800" b="1" dirty="0"/>
              <a:t>тенденции – быстрый рост </a:t>
            </a:r>
            <a:r>
              <a:rPr lang="ru-RU" sz="1800" b="1" dirty="0" smtClean="0"/>
              <a:t>Интернета и </a:t>
            </a:r>
            <a:r>
              <a:rPr lang="ru-RU" sz="1800" b="1" dirty="0"/>
              <a:t>федеральных </a:t>
            </a:r>
            <a:r>
              <a:rPr lang="ru-RU" sz="1800" b="1" dirty="0" smtClean="0"/>
              <a:t>сетей и </a:t>
            </a:r>
            <a:r>
              <a:rPr lang="ru-RU" sz="1800" b="1" dirty="0"/>
              <a:t>умеренный рост традиционной книжной розницы</a:t>
            </a:r>
          </a:p>
          <a:p>
            <a:pPr algn="l"/>
            <a:endParaRPr lang="ru-RU" sz="1800" b="1" dirty="0"/>
          </a:p>
        </p:txBody>
      </p:sp>
      <p:graphicFrame>
        <p:nvGraphicFramePr>
          <p:cNvPr id="10" name="Диаграмма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55758732"/>
              </p:ext>
            </p:extLst>
          </p:nvPr>
        </p:nvGraphicFramePr>
        <p:xfrm>
          <a:off x="233362" y="1398716"/>
          <a:ext cx="8677275" cy="396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611560" y="5373216"/>
            <a:ext cx="8136904" cy="626555"/>
          </a:xfrm>
          <a:prstGeom prst="roundRect">
            <a:avLst/>
          </a:prstGeom>
          <a:noFill/>
          <a:ln>
            <a:solidFill>
              <a:srgbClr val="A5134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0" algn="ctr">
              <a:lnSpc>
                <a:spcPct val="110000"/>
              </a:lnSpc>
              <a:defRPr/>
            </a:pPr>
            <a:r>
              <a:rPr lang="ru-RU" sz="1400" b="1" kern="0" dirty="0" smtClean="0">
                <a:solidFill>
                  <a:srgbClr val="000000"/>
                </a:solidFill>
              </a:rPr>
              <a:t>Федеральные сети значимо растут за счёт новых объектов</a:t>
            </a:r>
            <a:r>
              <a:rPr lang="en-US" sz="1400" b="1" kern="0" dirty="0" smtClean="0">
                <a:solidFill>
                  <a:srgbClr val="000000"/>
                </a:solidFill>
              </a:rPr>
              <a:t>, </a:t>
            </a:r>
            <a:r>
              <a:rPr lang="ru-RU" sz="1400" b="1" kern="0" dirty="0" smtClean="0">
                <a:solidFill>
                  <a:srgbClr val="000000"/>
                </a:solidFill>
              </a:rPr>
              <a:t>более 20%</a:t>
            </a:r>
          </a:p>
          <a:p>
            <a:pPr lvl="0" algn="ctr">
              <a:lnSpc>
                <a:spcPct val="110000"/>
              </a:lnSpc>
              <a:defRPr/>
            </a:pPr>
            <a:r>
              <a:rPr kumimoji="0" lang="ru-RU" sz="1400" b="1" i="0" u="none" strike="noStrike" kern="0" cap="none" spc="0" normalizeH="0" baseline="0" noProof="0" dirty="0" smtClean="0">
                <a:solidFill>
                  <a:srgbClr val="000000"/>
                </a:solidFill>
                <a:effectLst/>
                <a:uLnTx/>
                <a:uFillTx/>
                <a:ea typeface="+mn-ea"/>
                <a:cs typeface="+mn-cs"/>
              </a:rPr>
              <a:t>Прирост по федеральным сетям – только по продукции</a:t>
            </a:r>
            <a:r>
              <a:rPr kumimoji="0" lang="ru-RU" sz="1400" b="1" i="0" u="none" strike="noStrike" kern="0" cap="none" spc="0" normalizeH="0" noProof="0" dirty="0" smtClean="0">
                <a:solidFill>
                  <a:srgbClr val="000000"/>
                </a:solidFill>
                <a:effectLst/>
                <a:uLnTx/>
                <a:uFillTx/>
                <a:ea typeface="+mn-ea"/>
                <a:cs typeface="+mn-cs"/>
              </a:rPr>
              <a:t> издательств</a:t>
            </a:r>
            <a:endParaRPr kumimoji="0" lang="ru-RU" sz="1400" b="1" i="0" u="none" strike="noStrike" kern="0" cap="none" spc="0" normalizeH="0" baseline="0" noProof="0" dirty="0" smtClean="0">
              <a:solidFill>
                <a:srgbClr val="67676B"/>
              </a:solidFill>
              <a:effectLst/>
              <a:uLnTx/>
              <a:uFillTx/>
              <a:ea typeface="+mn-ea"/>
              <a:cs typeface="+mn-cs"/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568800-5660-445C-B6A8-4C09145A5D44}" type="slidenum">
              <a:rPr lang="ru-RU" smtClean="0"/>
              <a:pPr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256140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Ro5GB_vTJUSxWfjDlEqM8Q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QDvSjLzuOEikWBrt48Telg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QDvSjLzuOEikWBrt48Telg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QDvSjLzuOEikWBrt48Telg"/>
</p:tagLst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Стандартная">
    <a:majorFont>
      <a:latin typeface="Calibri Light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10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Стандартная">
    <a:majorFont>
      <a:latin typeface="Calibri Light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11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Стандартная">
    <a:majorFont>
      <a:latin typeface="Calibri Light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12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Стандартная">
    <a:majorFont>
      <a:latin typeface="Calibri Light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13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Стандартная">
    <a:majorFont>
      <a:latin typeface="Calibri Light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14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Стандартная">
    <a:majorFont>
      <a:latin typeface="Calibri Light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15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Стандартная">
    <a:majorFont>
      <a:latin typeface="Calibri Light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2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Стандартная">
    <a:majorFont>
      <a:latin typeface="Calibri Light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3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Стандартная">
    <a:majorFont>
      <a:latin typeface="Calibri Light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4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Стандартная">
    <a:majorFont>
      <a:latin typeface="Calibri Light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5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Стандартная">
    <a:majorFont>
      <a:latin typeface="Calibri Light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6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Стандартная">
    <a:majorFont>
      <a:latin typeface="Calibri Light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7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Стандартная">
    <a:majorFont>
      <a:latin typeface="Calibri Light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8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Стандартная">
    <a:majorFont>
      <a:latin typeface="Calibri Light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9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Стандартная">
    <a:majorFont>
      <a:latin typeface="Calibri Light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6147</TotalTime>
  <Words>716</Words>
  <Application>Microsoft Office PowerPoint</Application>
  <PresentationFormat>Экран (4:3)</PresentationFormat>
  <Paragraphs>130</Paragraphs>
  <Slides>11</Slides>
  <Notes>1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6" baseType="lpstr">
      <vt:lpstr>Arial</vt:lpstr>
      <vt:lpstr>Calibri</vt:lpstr>
      <vt:lpstr>Wingdings</vt:lpstr>
      <vt:lpstr>Тема Office</vt:lpstr>
      <vt:lpstr>think-cell Slide</vt:lpstr>
      <vt:lpstr>Состояние и перспективы развития российского книжного рынка:  от стабилизации к качественному росту</vt:lpstr>
      <vt:lpstr>В 2015 г. рост «бумажного» книжного рынка США сменился падением из-за отсутствия ярких бестселлеров. Франция и Великобритания, напротив, демонстрируют небольшой рост. Темпы роста в Китае снижаются, но по прежнему остаются очень высокими</vt:lpstr>
      <vt:lpstr>В англоязычных странах продажи электронных книг в 2015 г. впервые снизились в стоимостном исчислении. Рост в Германии замедлился практически до нуля</vt:lpstr>
      <vt:lpstr>В натуральном выражении книжный рынок стагнирует, благодаря росту электронных книг, развитию новых каналов сбыта и выводу на рынок новых товарных категорий (блокноты, раскраски). Рублёвый рынок растёт на 7% в 2016 г., в 2017 г. ожидается рост на 5%</vt:lpstr>
      <vt:lpstr>На российском рынке электронные книги – единственный канал, активно растущий в штучном выражении. В рублёвом выражении все каналы растут за счёт небольшого роста цен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Год литературы – новые возможности для издателей и распространителей</dc:title>
  <dc:creator>Maxim Lozovsky</dc:creator>
  <cp:lastModifiedBy>Лев Бирюков</cp:lastModifiedBy>
  <cp:revision>580</cp:revision>
  <cp:lastPrinted>2016-09-05T14:06:01Z</cp:lastPrinted>
  <dcterms:created xsi:type="dcterms:W3CDTF">2015-03-07T20:33:59Z</dcterms:created>
  <dcterms:modified xsi:type="dcterms:W3CDTF">2016-09-07T08:01:51Z</dcterms:modified>
</cp:coreProperties>
</file>