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69" r:id="rId7"/>
    <p:sldId id="270" r:id="rId8"/>
    <p:sldId id="271" r:id="rId9"/>
    <p:sldId id="272" r:id="rId10"/>
    <p:sldId id="262" r:id="rId11"/>
    <p:sldId id="264" r:id="rId12"/>
    <p:sldId id="273" r:id="rId13"/>
    <p:sldId id="261" r:id="rId1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/>
              <a:t>Соотношение </a:t>
            </a:r>
            <a:r>
              <a:rPr lang="ru-RU" sz="2800" dirty="0" smtClean="0"/>
              <a:t>оптовых и розничных продаж в </a:t>
            </a:r>
            <a:r>
              <a:rPr lang="ru-RU" sz="2800" dirty="0"/>
              <a:t>2016 году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'опт-розн'!$A$1:$A$2</c:f>
              <c:strCache>
                <c:ptCount val="2"/>
                <c:pt idx="0">
                  <c:v>опт</c:v>
                </c:pt>
                <c:pt idx="1">
                  <c:v>розница</c:v>
                </c:pt>
              </c:strCache>
            </c:strRef>
          </c:cat>
          <c:val>
            <c:numRef>
              <c:f>'опт-розн'!$B$1:$B$2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/>
              <a:t>Доля в розничных продажах, январь-июль 2015 и 2016 гг.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601324045593321E-2"/>
          <c:y val="0.10555672954599288"/>
          <c:w val="0.7889941994465054"/>
          <c:h val="0.79715910249563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'ghjl hjpy'!$K$1</c:f>
              <c:strCache>
                <c:ptCount val="1"/>
                <c:pt idx="0">
                  <c:v>Доля в розничных продажах, январь-июль 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'ghjl hjpy'!$J$2:$J$7</c:f>
              <c:strCache>
                <c:ptCount val="6"/>
                <c:pt idx="0">
                  <c:v>Книги</c:v>
                </c:pt>
                <c:pt idx="1">
                  <c:v>Канцтовары</c:v>
                </c:pt>
                <c:pt idx="2">
                  <c:v>Игры и игрушки</c:v>
                </c:pt>
                <c:pt idx="3">
                  <c:v>Товары для творчества</c:v>
                </c:pt>
                <c:pt idx="4">
                  <c:v>Прочие товары</c:v>
                </c:pt>
                <c:pt idx="5">
                  <c:v>Календари и открытки</c:v>
                </c:pt>
              </c:strCache>
            </c:strRef>
          </c:cat>
          <c:val>
            <c:numRef>
              <c:f>'ghjl hjpy'!$K$2:$K$7</c:f>
              <c:numCache>
                <c:formatCode>#,##0.0</c:formatCode>
                <c:ptCount val="6"/>
                <c:pt idx="0">
                  <c:v>44.661753128406197</c:v>
                </c:pt>
                <c:pt idx="1">
                  <c:v>36.593930415346108</c:v>
                </c:pt>
                <c:pt idx="2">
                  <c:v>9.2155437558944353</c:v>
                </c:pt>
                <c:pt idx="3">
                  <c:v>3.484225451466485</c:v>
                </c:pt>
                <c:pt idx="4">
                  <c:v>3.47096015638681</c:v>
                </c:pt>
                <c:pt idx="5">
                  <c:v>2.5735870924999493</c:v>
                </c:pt>
              </c:numCache>
            </c:numRef>
          </c:val>
        </c:ser>
        <c:ser>
          <c:idx val="1"/>
          <c:order val="1"/>
          <c:tx>
            <c:strRef>
              <c:f>'ghjl hjpy'!$L$1</c:f>
              <c:strCache>
                <c:ptCount val="1"/>
                <c:pt idx="0">
                  <c:v>Доля в розничных продажах, январь-июль 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'ghjl hjpy'!$J$2:$J$7</c:f>
              <c:strCache>
                <c:ptCount val="6"/>
                <c:pt idx="0">
                  <c:v>Книги</c:v>
                </c:pt>
                <c:pt idx="1">
                  <c:v>Канцтовары</c:v>
                </c:pt>
                <c:pt idx="2">
                  <c:v>Игры и игрушки</c:v>
                </c:pt>
                <c:pt idx="3">
                  <c:v>Товары для творчества</c:v>
                </c:pt>
                <c:pt idx="4">
                  <c:v>Прочие товары</c:v>
                </c:pt>
                <c:pt idx="5">
                  <c:v>Календари и открытки</c:v>
                </c:pt>
              </c:strCache>
            </c:strRef>
          </c:cat>
          <c:val>
            <c:numRef>
              <c:f>'ghjl hjpy'!$L$2:$L$7</c:f>
              <c:numCache>
                <c:formatCode>#,##0.0</c:formatCode>
                <c:ptCount val="6"/>
                <c:pt idx="0">
                  <c:v>43.189036538951164</c:v>
                </c:pt>
                <c:pt idx="1">
                  <c:v>37.586240662850329</c:v>
                </c:pt>
                <c:pt idx="2">
                  <c:v>9.1353812282675797</c:v>
                </c:pt>
                <c:pt idx="3">
                  <c:v>4.1871552888972428</c:v>
                </c:pt>
                <c:pt idx="4">
                  <c:v>3.5303496282515745</c:v>
                </c:pt>
                <c:pt idx="5">
                  <c:v>2.3718366527821257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5576640"/>
        <c:axId val="245573896"/>
        <c:axId val="0"/>
      </c:bar3DChart>
      <c:catAx>
        <c:axId val="24557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3896"/>
        <c:crosses val="autoZero"/>
        <c:auto val="1"/>
        <c:lblAlgn val="ctr"/>
        <c:lblOffset val="100"/>
        <c:noMultiLvlLbl val="0"/>
      </c:catAx>
      <c:valAx>
        <c:axId val="245573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25548996255774"/>
          <c:y val="0.34680153090344956"/>
          <c:w val="0.13873998611979813"/>
          <c:h val="0.4176455916833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Книги различных тематик в розничных продажах</a:t>
            </a:r>
          </a:p>
          <a:p>
            <a:pPr>
              <a:defRPr/>
            </a:pP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421784776902888"/>
          <c:y val="0.11842592592592592"/>
          <c:w val="0.71268479330708678"/>
          <c:h val="0.8386143190434528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Книги!$I$1</c:f>
              <c:strCache>
                <c:ptCount val="1"/>
                <c:pt idx="0">
                  <c:v>Доля в розничных продажах январь-июль 2015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Книги!$H$2:$H$14</c:f>
              <c:strCache>
                <c:ptCount val="13"/>
                <c:pt idx="0">
                  <c:v>Детская</c:v>
                </c:pt>
                <c:pt idx="1">
                  <c:v>Художественная литература</c:v>
                </c:pt>
                <c:pt idx="2">
                  <c:v>Школьный шлейф</c:v>
                </c:pt>
                <c:pt idx="3">
                  <c:v>Дом, быт, досуг</c:v>
                </c:pt>
                <c:pt idx="4">
                  <c:v>Культура и общество</c:v>
                </c:pt>
                <c:pt idx="5">
                  <c:v>Школьные учебники</c:v>
                </c:pt>
                <c:pt idx="6">
                  <c:v>Педагогика</c:v>
                </c:pt>
                <c:pt idx="7">
                  <c:v>Юридическая литература</c:v>
                </c:pt>
                <c:pt idx="8">
                  <c:v>Прикладные науки</c:v>
                </c:pt>
                <c:pt idx="9">
                  <c:v>Языкознание</c:v>
                </c:pt>
                <c:pt idx="10">
                  <c:v>Экономика и бизнес</c:v>
                </c:pt>
                <c:pt idx="11">
                  <c:v>Естественные науки</c:v>
                </c:pt>
                <c:pt idx="12">
                  <c:v>Информатика</c:v>
                </c:pt>
              </c:strCache>
            </c:strRef>
          </c:cat>
          <c:val>
            <c:numRef>
              <c:f>Книги!$I$2:$I$14</c:f>
              <c:numCache>
                <c:formatCode>0.0</c:formatCode>
                <c:ptCount val="13"/>
                <c:pt idx="0">
                  <c:v>31.167419763466793</c:v>
                </c:pt>
                <c:pt idx="1">
                  <c:v>21.131176432195833</c:v>
                </c:pt>
                <c:pt idx="2">
                  <c:v>10.506457430088238</c:v>
                </c:pt>
                <c:pt idx="3">
                  <c:v>9.2503009521738964</c:v>
                </c:pt>
                <c:pt idx="4">
                  <c:v>8.4168298377490238</c:v>
                </c:pt>
                <c:pt idx="5">
                  <c:v>7.8270440805208406</c:v>
                </c:pt>
                <c:pt idx="6">
                  <c:v>3.2960958604553743</c:v>
                </c:pt>
                <c:pt idx="7">
                  <c:v>2.2209312272180344</c:v>
                </c:pt>
                <c:pt idx="8">
                  <c:v>2.0104368198957565</c:v>
                </c:pt>
                <c:pt idx="9">
                  <c:v>1.6600495868774945</c:v>
                </c:pt>
                <c:pt idx="10">
                  <c:v>1.0717878565369643</c:v>
                </c:pt>
                <c:pt idx="11">
                  <c:v>0.94558593833228788</c:v>
                </c:pt>
                <c:pt idx="12">
                  <c:v>0.49588421448945985</c:v>
                </c:pt>
              </c:numCache>
            </c:numRef>
          </c:val>
        </c:ser>
        <c:ser>
          <c:idx val="1"/>
          <c:order val="1"/>
          <c:tx>
            <c:strRef>
              <c:f>Книги!$J$1</c:f>
              <c:strCache>
                <c:ptCount val="1"/>
                <c:pt idx="0">
                  <c:v>Доля в розничных продажах январь-июль 2016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Книги!$H$2:$H$14</c:f>
              <c:strCache>
                <c:ptCount val="13"/>
                <c:pt idx="0">
                  <c:v>Детская</c:v>
                </c:pt>
                <c:pt idx="1">
                  <c:v>Художественная литература</c:v>
                </c:pt>
                <c:pt idx="2">
                  <c:v>Школьный шлейф</c:v>
                </c:pt>
                <c:pt idx="3">
                  <c:v>Дом, быт, досуг</c:v>
                </c:pt>
                <c:pt idx="4">
                  <c:v>Культура и общество</c:v>
                </c:pt>
                <c:pt idx="5">
                  <c:v>Школьные учебники</c:v>
                </c:pt>
                <c:pt idx="6">
                  <c:v>Педагогика</c:v>
                </c:pt>
                <c:pt idx="7">
                  <c:v>Юридическая литература</c:v>
                </c:pt>
                <c:pt idx="8">
                  <c:v>Прикладные науки</c:v>
                </c:pt>
                <c:pt idx="9">
                  <c:v>Языкознание</c:v>
                </c:pt>
                <c:pt idx="10">
                  <c:v>Экономика и бизнес</c:v>
                </c:pt>
                <c:pt idx="11">
                  <c:v>Естественные науки</c:v>
                </c:pt>
                <c:pt idx="12">
                  <c:v>Информатика</c:v>
                </c:pt>
              </c:strCache>
            </c:strRef>
          </c:cat>
          <c:val>
            <c:numRef>
              <c:f>Книги!$J$2:$J$14</c:f>
              <c:numCache>
                <c:formatCode>0.0</c:formatCode>
                <c:ptCount val="13"/>
                <c:pt idx="0">
                  <c:v>30.247135406157259</c:v>
                </c:pt>
                <c:pt idx="1">
                  <c:v>20.971152524131213</c:v>
                </c:pt>
                <c:pt idx="2">
                  <c:v>14.597291050117814</c:v>
                </c:pt>
                <c:pt idx="3">
                  <c:v>9.9247505670318326</c:v>
                </c:pt>
                <c:pt idx="4">
                  <c:v>8.9042831949914341</c:v>
                </c:pt>
                <c:pt idx="5">
                  <c:v>4.0457997124684946</c:v>
                </c:pt>
                <c:pt idx="6">
                  <c:v>3.5438047205771315</c:v>
                </c:pt>
                <c:pt idx="7">
                  <c:v>1.9892142108194031</c:v>
                </c:pt>
                <c:pt idx="8">
                  <c:v>1.6538444090218996</c:v>
                </c:pt>
                <c:pt idx="9">
                  <c:v>1.5726721906553889</c:v>
                </c:pt>
                <c:pt idx="10">
                  <c:v>1.1221853614837043</c:v>
                </c:pt>
                <c:pt idx="11">
                  <c:v>1.0008818134714921</c:v>
                </c:pt>
                <c:pt idx="12">
                  <c:v>0.4269848390729285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45574680"/>
        <c:axId val="245575464"/>
      </c:barChart>
      <c:catAx>
        <c:axId val="245574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5464"/>
        <c:crosses val="autoZero"/>
        <c:auto val="1"/>
        <c:lblAlgn val="ctr"/>
        <c:lblOffset val="100"/>
        <c:noMultiLvlLbl val="0"/>
      </c:catAx>
      <c:valAx>
        <c:axId val="24557546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4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939419291338582"/>
          <c:y val="0.29555526392534265"/>
          <c:w val="0.12435580708661419"/>
          <c:h val="0.4532411781860600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/>
              <a:t>Ассортиментная матрица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'состав ассортимента'!$A$2:$A$5</c:f>
              <c:strCache>
                <c:ptCount val="4"/>
                <c:pt idx="0">
                  <c:v>книги</c:v>
                </c:pt>
                <c:pt idx="1">
                  <c:v>канцтовары</c:v>
                </c:pt>
                <c:pt idx="2">
                  <c:v>игры и товары для творчества</c:v>
                </c:pt>
                <c:pt idx="3">
                  <c:v>прочие товары</c:v>
                </c:pt>
              </c:strCache>
            </c:strRef>
          </c:cat>
          <c:val>
            <c:numRef>
              <c:f>'состав ассортимента'!$B$2:$B$5</c:f>
              <c:numCache>
                <c:formatCode>General</c:formatCode>
                <c:ptCount val="4"/>
                <c:pt idx="0">
                  <c:v>53</c:v>
                </c:pt>
                <c:pt idx="1">
                  <c:v>32.5</c:v>
                </c:pt>
                <c:pt idx="2">
                  <c:v>12.5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6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1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10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1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09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9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83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6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77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51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6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4AE70-2B94-4940-89D0-2918232D6E4D}" type="datetimeFigureOut">
              <a:rPr lang="ru-RU" smtClean="0"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B6A8E-2B6D-4F50-8834-CCC8AA97D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45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76783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676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247084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3051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6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5410"/>
          </a:xfrm>
        </p:spPr>
        <p:txBody>
          <a:bodyPr/>
          <a:lstStyle/>
          <a:p>
            <a:pPr algn="ctr"/>
            <a:r>
              <a:rPr lang="ru-RU" b="1" i="1" dirty="0"/>
              <a:t>Мероприятия и акции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0536"/>
            <a:ext cx="10515600" cy="4906427"/>
          </a:xfrm>
        </p:spPr>
        <p:txBody>
          <a:bodyPr>
            <a:normAutofit fontScale="92500" lnSpcReduction="10000"/>
          </a:bodyPr>
          <a:lstStyle/>
          <a:p>
            <a:r>
              <a:rPr lang="ru-RU" sz="3500" b="1" i="1" dirty="0"/>
              <a:t>«Первый понедельник»</a:t>
            </a:r>
          </a:p>
          <a:p>
            <a:r>
              <a:rPr lang="ru-RU" sz="3500" b="1" i="1" dirty="0" err="1"/>
              <a:t>Библионочь</a:t>
            </a:r>
            <a:r>
              <a:rPr lang="ru-RU" sz="3500" b="1" i="1" dirty="0"/>
              <a:t> и Книжная пятница</a:t>
            </a:r>
          </a:p>
          <a:p>
            <a:r>
              <a:rPr lang="ru-RU" sz="3500" b="1" i="1" dirty="0"/>
              <a:t>Активное продвижение акций от издательств и поставщиков</a:t>
            </a:r>
          </a:p>
          <a:p>
            <a:r>
              <a:rPr lang="ru-RU" sz="3500" b="1" i="1" dirty="0"/>
              <a:t>Встречи с писателями</a:t>
            </a:r>
          </a:p>
          <a:p>
            <a:r>
              <a:rPr lang="ru-RU" sz="3500" b="1" i="1" dirty="0"/>
              <a:t>Более 150 мастер-классов для взрослых и детей</a:t>
            </a:r>
          </a:p>
          <a:p>
            <a:r>
              <a:rPr lang="ru-RU" sz="3500" b="1" i="1" dirty="0"/>
              <a:t>«Классный час с ПродаЛитом» (выездные мероприятия в школах и библиотеках</a:t>
            </a:r>
          </a:p>
          <a:p>
            <a:r>
              <a:rPr lang="ru-RU" sz="3500" b="1" i="1" dirty="0"/>
              <a:t>Участие в творческих и профессиональных конкурсах</a:t>
            </a:r>
          </a:p>
          <a:p>
            <a:r>
              <a:rPr lang="ru-RU" sz="3500" b="1" i="1" dirty="0"/>
              <a:t>Благотворительные акции для детских домов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452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900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8" y="0"/>
            <a:ext cx="9698224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900711"/>
              </p:ext>
            </p:extLst>
          </p:nvPr>
        </p:nvGraphicFramePr>
        <p:xfrm>
          <a:off x="9874810" y="109082"/>
          <a:ext cx="2214521" cy="6639836"/>
        </p:xfrm>
        <a:graphic>
          <a:graphicData uri="http://schemas.openxmlformats.org/drawingml/2006/table">
            <a:tbl>
              <a:tblPr/>
              <a:tblGrid>
                <a:gridCol w="1282091"/>
                <a:gridCol w="932430"/>
              </a:tblGrid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Иркутск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Чита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Ангарск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Братск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Усолье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Улан-Удэ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Усть-Илимск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Шелехов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Тулун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Черемхово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Усть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-Орда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Зима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Саянск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2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Красноярск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64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 Но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сити (Чита)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6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</a:t>
            </a:r>
            <a:endParaRPr lang="ru-RU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5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532313"/>
              </p:ext>
            </p:extLst>
          </p:nvPr>
        </p:nvGraphicFramePr>
        <p:xfrm>
          <a:off x="-1" y="-2"/>
          <a:ext cx="12192002" cy="6858005"/>
        </p:xfrm>
        <a:graphic>
          <a:graphicData uri="http://schemas.openxmlformats.org/drawingml/2006/table">
            <a:tbl>
              <a:tblPr/>
              <a:tblGrid>
                <a:gridCol w="5119904"/>
                <a:gridCol w="2357366"/>
                <a:gridCol w="2357366"/>
                <a:gridCol w="2357366"/>
              </a:tblGrid>
              <a:tr h="152622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Наши магазины. Распределение по </a:t>
                      </a:r>
                      <a:r>
                        <a:rPr lang="ru-RU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площадям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endParaRPr lang="ru-RU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планах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 100 </a:t>
                      </a:r>
                      <a:r>
                        <a:rPr lang="ru-RU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кв.м</a:t>
                      </a:r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100 до 150 кв.м.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150 до 250 кв.м.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250 до 500 кв.м.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500 до 1000 кв.м.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 1000 до 2000 </a:t>
                      </a:r>
                      <a:r>
                        <a:rPr lang="ru-RU" sz="3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кв.м</a:t>
                      </a:r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6473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ИТОГО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95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96929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711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475613"/>
              </p:ext>
            </p:extLst>
          </p:nvPr>
        </p:nvGraphicFramePr>
        <p:xfrm>
          <a:off x="0" y="2"/>
          <a:ext cx="12192000" cy="6857999"/>
        </p:xfrm>
        <a:graphic>
          <a:graphicData uri="http://schemas.openxmlformats.org/drawingml/2006/table">
            <a:tbl>
              <a:tblPr/>
              <a:tblGrid>
                <a:gridCol w="3971108"/>
                <a:gridCol w="3309258"/>
                <a:gridCol w="3239588"/>
                <a:gridCol w="1672046"/>
              </a:tblGrid>
              <a:tr h="2538249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Доля в розничных продажах, январь-июль 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Доля в розничных продажах, январь-июль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Прирост,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60475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Книги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44,7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43,2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60475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Канцтовары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36,6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37,6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75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Игры и игрушки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691202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Товары для творчества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30,8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75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Прочие товары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10,7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  <a:tr h="60475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Календари и открытки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758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Общий итог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effectLst/>
                          <a:latin typeface="Arial" panose="020B0604020202020204" pitchFamily="34" charset="0"/>
                        </a:rPr>
                        <a:t>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47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55612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7001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152231"/>
              </p:ext>
            </p:extLst>
          </p:nvPr>
        </p:nvGraphicFramePr>
        <p:xfrm>
          <a:off x="1" y="5"/>
          <a:ext cx="12191998" cy="6857994"/>
        </p:xfrm>
        <a:graphic>
          <a:graphicData uri="http://schemas.openxmlformats.org/drawingml/2006/table">
            <a:tbl>
              <a:tblPr/>
              <a:tblGrid>
                <a:gridCol w="3921210"/>
                <a:gridCol w="3435178"/>
                <a:gridCol w="3145456"/>
                <a:gridCol w="1690154"/>
              </a:tblGrid>
              <a:tr h="1804736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Доля в розничных продажах январь-июль 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Доля в розничных продажах январь-июль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Прирост,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Детская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31,2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30,2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2,1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Художественная литература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21,1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21,0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Школьный шлейф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14,6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46,2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Дом, быт, досуг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12,9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Культура и общество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8,4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8,9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11,3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Школьные учебники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7,8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-45,6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Педагогика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13,1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Юридическая литература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-5,8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Прикладные науки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-13,5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Языкознание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-0,3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Экономика и бизнес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10,2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Естественные науки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0,9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11,4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-9,4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47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Книги итого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baseline="0" dirty="0">
                          <a:effectLst/>
                          <a:latin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2473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320</Words>
  <Application>Microsoft Office PowerPoint</Application>
  <PresentationFormat>Широкоэкранный</PresentationFormat>
  <Paragraphs>165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Магазин НоVoсити (Чита)</vt:lpstr>
      <vt:lpstr>КРАСНОЯРСК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и акции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Катерина Черемных</dc:creator>
  <cp:lastModifiedBy>Катерина Черемных</cp:lastModifiedBy>
  <cp:revision>19</cp:revision>
  <cp:lastPrinted>2016-09-02T08:22:18Z</cp:lastPrinted>
  <dcterms:created xsi:type="dcterms:W3CDTF">2016-08-30T09:37:05Z</dcterms:created>
  <dcterms:modified xsi:type="dcterms:W3CDTF">2016-09-02T08:31:08Z</dcterms:modified>
</cp:coreProperties>
</file>